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73"/>
  </p:notesMasterIdLst>
  <p:sldIdLst>
    <p:sldId id="373" r:id="rId2"/>
    <p:sldId id="287" r:id="rId3"/>
    <p:sldId id="289"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319" r:id="rId23"/>
    <p:sldId id="322" r:id="rId24"/>
    <p:sldId id="323" r:id="rId25"/>
    <p:sldId id="325" r:id="rId26"/>
    <p:sldId id="327" r:id="rId27"/>
    <p:sldId id="329" r:id="rId28"/>
    <p:sldId id="331" r:id="rId29"/>
    <p:sldId id="333" r:id="rId30"/>
    <p:sldId id="335" r:id="rId31"/>
    <p:sldId id="337" r:id="rId32"/>
    <p:sldId id="339" r:id="rId33"/>
    <p:sldId id="342" r:id="rId34"/>
    <p:sldId id="344" r:id="rId35"/>
    <p:sldId id="347" r:id="rId36"/>
    <p:sldId id="348" r:id="rId37"/>
    <p:sldId id="350" r:id="rId38"/>
    <p:sldId id="352" r:id="rId39"/>
    <p:sldId id="358" r:id="rId40"/>
    <p:sldId id="359" r:id="rId41"/>
    <p:sldId id="360" r:id="rId42"/>
    <p:sldId id="385" r:id="rId43"/>
    <p:sldId id="361" r:id="rId44"/>
    <p:sldId id="387" r:id="rId45"/>
    <p:sldId id="386" r:id="rId46"/>
    <p:sldId id="362" r:id="rId47"/>
    <p:sldId id="363" r:id="rId48"/>
    <p:sldId id="364" r:id="rId49"/>
    <p:sldId id="365" r:id="rId50"/>
    <p:sldId id="366" r:id="rId51"/>
    <p:sldId id="354" r:id="rId52"/>
    <p:sldId id="355" r:id="rId53"/>
    <p:sldId id="356" r:id="rId54"/>
    <p:sldId id="357" r:id="rId55"/>
    <p:sldId id="374" r:id="rId56"/>
    <p:sldId id="375" r:id="rId57"/>
    <p:sldId id="376" r:id="rId58"/>
    <p:sldId id="377" r:id="rId59"/>
    <p:sldId id="378" r:id="rId60"/>
    <p:sldId id="379" r:id="rId61"/>
    <p:sldId id="367" r:id="rId62"/>
    <p:sldId id="368" r:id="rId63"/>
    <p:sldId id="369" r:id="rId64"/>
    <p:sldId id="380" r:id="rId65"/>
    <p:sldId id="381" r:id="rId66"/>
    <p:sldId id="382" r:id="rId67"/>
    <p:sldId id="383" r:id="rId68"/>
    <p:sldId id="384" r:id="rId69"/>
    <p:sldId id="372" r:id="rId70"/>
    <p:sldId id="371" r:id="rId71"/>
    <p:sldId id="320" r:id="rId72"/>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Tahoma" pitchFamily="34" charset="0"/>
        <a:ea typeface="+mn-ea"/>
        <a:cs typeface="Arial" charset="0"/>
      </a:defRPr>
    </a:lvl1pPr>
    <a:lvl2pPr marL="457200" algn="r" rtl="0" fontAlgn="base">
      <a:spcBef>
        <a:spcPct val="0"/>
      </a:spcBef>
      <a:spcAft>
        <a:spcPct val="0"/>
      </a:spcAft>
      <a:defRPr kern="1200">
        <a:solidFill>
          <a:schemeClr val="tx1"/>
        </a:solidFill>
        <a:latin typeface="Tahoma" pitchFamily="34" charset="0"/>
        <a:ea typeface="+mn-ea"/>
        <a:cs typeface="Arial" charset="0"/>
      </a:defRPr>
    </a:lvl2pPr>
    <a:lvl3pPr marL="914400" algn="r" rtl="0" fontAlgn="base">
      <a:spcBef>
        <a:spcPct val="0"/>
      </a:spcBef>
      <a:spcAft>
        <a:spcPct val="0"/>
      </a:spcAft>
      <a:defRPr kern="1200">
        <a:solidFill>
          <a:schemeClr val="tx1"/>
        </a:solidFill>
        <a:latin typeface="Tahoma" pitchFamily="34" charset="0"/>
        <a:ea typeface="+mn-ea"/>
        <a:cs typeface="Arial" charset="0"/>
      </a:defRPr>
    </a:lvl3pPr>
    <a:lvl4pPr marL="1371600" algn="r" rtl="0" fontAlgn="base">
      <a:spcBef>
        <a:spcPct val="0"/>
      </a:spcBef>
      <a:spcAft>
        <a:spcPct val="0"/>
      </a:spcAft>
      <a:defRPr kern="1200">
        <a:solidFill>
          <a:schemeClr val="tx1"/>
        </a:solidFill>
        <a:latin typeface="Tahoma" pitchFamily="34" charset="0"/>
        <a:ea typeface="+mn-ea"/>
        <a:cs typeface="Arial" charset="0"/>
      </a:defRPr>
    </a:lvl4pPr>
    <a:lvl5pPr marL="1828800" algn="r"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521415D9-36F7-43E2-AB2F-B90AF26B5E84}">
      <p14:sectionLst xmlns:p14="http://schemas.microsoft.com/office/powerpoint/2010/main">
        <p14:section name="Default Section" id="{251D7B23-F742-4B18-BF2D-AF9E3C361A65}">
          <p14:sldIdLst>
            <p14:sldId id="373"/>
            <p14:sldId id="287"/>
            <p14:sldId id="289"/>
            <p14:sldId id="388"/>
            <p14:sldId id="389"/>
            <p14:sldId id="390"/>
            <p14:sldId id="391"/>
            <p14:sldId id="392"/>
            <p14:sldId id="393"/>
            <p14:sldId id="394"/>
          </p14:sldIdLst>
        </p14:section>
        <p14:section name="Untitled Section" id="{BB936DBC-5E98-419D-84D5-C68DADF86F38}">
          <p14:sldIdLst>
            <p14:sldId id="395"/>
            <p14:sldId id="396"/>
            <p14:sldId id="397"/>
            <p14:sldId id="398"/>
            <p14:sldId id="399"/>
            <p14:sldId id="400"/>
            <p14:sldId id="401"/>
            <p14:sldId id="402"/>
            <p14:sldId id="403"/>
            <p14:sldId id="404"/>
            <p14:sldId id="405"/>
            <p14:sldId id="319"/>
            <p14:sldId id="322"/>
            <p14:sldId id="323"/>
            <p14:sldId id="325"/>
            <p14:sldId id="327"/>
            <p14:sldId id="329"/>
            <p14:sldId id="331"/>
            <p14:sldId id="333"/>
            <p14:sldId id="335"/>
            <p14:sldId id="337"/>
            <p14:sldId id="339"/>
            <p14:sldId id="342"/>
            <p14:sldId id="344"/>
            <p14:sldId id="347"/>
            <p14:sldId id="348"/>
            <p14:sldId id="350"/>
            <p14:sldId id="352"/>
            <p14:sldId id="358"/>
            <p14:sldId id="359"/>
            <p14:sldId id="360"/>
            <p14:sldId id="385"/>
            <p14:sldId id="361"/>
            <p14:sldId id="387"/>
            <p14:sldId id="386"/>
            <p14:sldId id="362"/>
            <p14:sldId id="363"/>
            <p14:sldId id="364"/>
            <p14:sldId id="365"/>
            <p14:sldId id="366"/>
            <p14:sldId id="354"/>
            <p14:sldId id="355"/>
            <p14:sldId id="356"/>
            <p14:sldId id="357"/>
            <p14:sldId id="374"/>
            <p14:sldId id="375"/>
            <p14:sldId id="376"/>
            <p14:sldId id="377"/>
            <p14:sldId id="378"/>
            <p14:sldId id="379"/>
            <p14:sldId id="367"/>
            <p14:sldId id="368"/>
            <p14:sldId id="369"/>
            <p14:sldId id="380"/>
            <p14:sldId id="381"/>
            <p14:sldId id="382"/>
            <p14:sldId id="383"/>
            <p14:sldId id="384"/>
            <p14:sldId id="372"/>
            <p14:sldId id="371"/>
            <p14:sldId id="3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AD62A"/>
    <a:srgbClr val="00FFFF"/>
    <a:srgbClr val="FFFF66"/>
    <a:srgbClr val="FF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9830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9831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fld id="{579BDC9B-2CBB-4C1D-A2D0-5B2F51276F2B}" type="slidenum">
              <a:rPr lang="ar-SA"/>
              <a:pPr>
                <a:defRPr/>
              </a:pPr>
              <a:t>‹#›</a:t>
            </a:fld>
            <a:endParaRPr lang="en-US"/>
          </a:p>
        </p:txBody>
      </p:sp>
    </p:spTree>
    <p:extLst>
      <p:ext uri="{BB962C8B-B14F-4D97-AF65-F5344CB8AC3E}">
        <p14:creationId xmlns:p14="http://schemas.microsoft.com/office/powerpoint/2010/main" val="3976113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973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73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p>
        </p:txBody>
      </p:sp>
      <p:sp>
        <p:nvSpPr>
          <p:cNvPr id="41" name="Rectangle 41"/>
          <p:cNvSpPr>
            <a:spLocks noGrp="1" noChangeArrowheads="1"/>
          </p:cNvSpPr>
          <p:nvPr>
            <p:ph type="sldNum" sz="quarter" idx="12"/>
          </p:nvPr>
        </p:nvSpPr>
        <p:spPr/>
        <p:txBody>
          <a:bodyPr/>
          <a:lstStyle>
            <a:lvl1pPr>
              <a:defRPr smtClean="0"/>
            </a:lvl1pPr>
          </a:lstStyle>
          <a:p>
            <a:pPr>
              <a:defRPr/>
            </a:pPr>
            <a:fld id="{0DC6B690-FF4D-4F98-BDAC-42CAD22B5DCE}"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742CEDE-1FB6-4FE9-BA3B-BAA2A6DAB3B1}"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375F4DB-11A4-486C-9565-1C9C9B286F18}"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A9CA76B-0FA1-45AF-A5CA-6DC68E2BE98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647A1F7B-DFD1-4DF5-8680-9615A09AAFE3}"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8711C6D-1FE3-41EA-B46E-FE6300D4C1A6}"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837F1DC3-4868-4C9A-8B78-8A246DDD5F3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C5CB7C84-DDE1-4C93-923E-827F52F5DB2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54FB4985-3C91-4226-B432-4CECC155512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A29219D4-9E93-40CB-9BA2-10877D11B3BD}"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6494ABA-474A-46C3-9606-263153BB0B4A}"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62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962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962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962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962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962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962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962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62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962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962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962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62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962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62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2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962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US"/>
          </a:p>
        </p:txBody>
      </p:sp>
      <p:sp>
        <p:nvSpPr>
          <p:cNvPr id="962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9BAF2596-D725-4348-8336-3B5F1A7427B3}"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fa-IR" dirty="0" smtClean="0">
                <a:effectLst>
                  <a:outerShdw blurRad="38100" dist="38100" dir="2700000" algn="tl">
                    <a:srgbClr val="000000">
                      <a:alpha val="43137"/>
                    </a:srgbClr>
                  </a:outerShdw>
                </a:effectLst>
              </a:rPr>
              <a:t>به نام یگانه خالق هستی </a:t>
            </a:r>
            <a:endParaRPr lang="en-US" dirty="0">
              <a:effectLst>
                <a:outerShdw blurRad="38100" dist="38100" dir="2700000" algn="tl">
                  <a:srgbClr val="000000">
                    <a:alpha val="43137"/>
                  </a:srgbClr>
                </a:outerShdw>
              </a:effectLst>
            </a:endParaRPr>
          </a:p>
        </p:txBody>
      </p:sp>
      <p:pic>
        <p:nvPicPr>
          <p:cNvPr id="1026" name="Picture 2" descr="C:\Users\hoorvash\Pictures\16.jpg"/>
          <p:cNvPicPr>
            <a:picLocks noGrp="1" noChangeAspect="1" noChangeArrowheads="1"/>
          </p:cNvPicPr>
          <p:nvPr>
            <p:ph idx="1"/>
          </p:nvPr>
        </p:nvPicPr>
        <p:blipFill>
          <a:blip r:embed="rId2"/>
          <a:srcRect/>
          <a:stretch>
            <a:fillRect/>
          </a:stretch>
        </p:blipFill>
        <p:spPr bwMode="auto">
          <a:xfrm>
            <a:off x="0" y="1643050"/>
            <a:ext cx="9144000" cy="5214950"/>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abortion:</a:t>
            </a:r>
            <a:endParaRPr lang="en-US" dirty="0"/>
          </a:p>
        </p:txBody>
      </p:sp>
      <p:sp>
        <p:nvSpPr>
          <p:cNvPr id="3" name="Content Placeholder 2"/>
          <p:cNvSpPr>
            <a:spLocks noGrp="1"/>
          </p:cNvSpPr>
          <p:nvPr>
            <p:ph idx="1"/>
          </p:nvPr>
        </p:nvSpPr>
        <p:spPr/>
        <p:txBody>
          <a:bodyPr/>
          <a:lstStyle/>
          <a:p>
            <a:pPr algn="r" rtl="1"/>
            <a:r>
              <a:rPr lang="fa-IR" sz="6600" dirty="0" smtClean="0"/>
              <a:t>خارج کردن جنین از رحم در غیر از موارد درمانی از روی عمد</a:t>
            </a:r>
          </a:p>
          <a:p>
            <a:pPr algn="r" rtl="1"/>
            <a:endParaRPr lang="fa-IR" dirty="0" smtClean="0"/>
          </a:p>
          <a:p>
            <a:pPr algn="r" rtl="1">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p:txBody>
          <a:bodyPr/>
          <a:lstStyle/>
          <a:p>
            <a:pPr algn="r" rtl="1">
              <a:buNone/>
            </a:pPr>
            <a:endParaRPr lang="fa-IR" dirty="0" smtClean="0"/>
          </a:p>
          <a:p>
            <a:pPr algn="r" rtl="1">
              <a:buNone/>
            </a:pPr>
            <a:r>
              <a:rPr lang="fa-IR" dirty="0" smtClean="0"/>
              <a:t>1-نواقص جنین تشخیص داده شده بعد از 19 هفتگی</a:t>
            </a:r>
          </a:p>
          <a:p>
            <a:pPr algn="r" rtl="1">
              <a:buNone/>
            </a:pPr>
            <a:r>
              <a:rPr lang="fa-IR" dirty="0" smtClean="0"/>
              <a:t>2-بارداری های نامشروع</a:t>
            </a:r>
          </a:p>
          <a:p>
            <a:pPr algn="r" rtl="1">
              <a:buNone/>
            </a:pPr>
            <a:r>
              <a:rPr lang="fa-IR" dirty="0" smtClean="0"/>
              <a:t>3- بارداری ناشی از تجاوز</a:t>
            </a:r>
          </a:p>
          <a:p>
            <a:pPr algn="r" rtl="1">
              <a:buNone/>
            </a:pPr>
            <a:r>
              <a:rPr lang="fa-IR" dirty="0" smtClean="0"/>
              <a:t>4-زنان بی سرپرست</a:t>
            </a:r>
            <a:endParaRPr lang="en-US" dirty="0" smtClean="0"/>
          </a:p>
          <a:p>
            <a:pPr algn="r" rtl="1">
              <a:buNone/>
            </a:pPr>
            <a:r>
              <a:rPr lang="fa-IR" dirty="0" smtClean="0"/>
              <a:t>5-بارداری های ناخواسته</a:t>
            </a:r>
          </a:p>
          <a:p>
            <a:pPr algn="r" rtl="1">
              <a:buNone/>
            </a:pPr>
            <a:endParaRPr lang="fa-IR" dirty="0" smtClean="0"/>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4" end="4"/>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دراندومتر:</a:t>
            </a:r>
            <a:r>
              <a:rPr lang="en-US" dirty="0" smtClean="0"/>
              <a:t>instrumentation</a:t>
            </a:r>
            <a:r>
              <a:rPr lang="fa-IR" dirty="0" smtClean="0"/>
              <a:t>اثار</a:t>
            </a:r>
            <a:endParaRPr lang="en-US" dirty="0"/>
          </a:p>
        </p:txBody>
      </p:sp>
      <p:pic>
        <p:nvPicPr>
          <p:cNvPr id="1027" name="Picture 3" descr="C:\Users\hoorvash\Desktop\2013-12-23.18.42.58.jpg"/>
          <p:cNvPicPr>
            <a:picLocks noGrp="1" noChangeAspect="1" noChangeArrowheads="1"/>
          </p:cNvPicPr>
          <p:nvPr>
            <p:ph idx="1"/>
          </p:nvPr>
        </p:nvPicPr>
        <p:blipFill>
          <a:blip r:embed="rId2" cstate="print"/>
          <a:srcRect/>
          <a:stretch>
            <a:fillRect/>
          </a:stretch>
        </p:blipFill>
        <p:spPr bwMode="auto">
          <a:xfrm>
            <a:off x="857224" y="1600200"/>
            <a:ext cx="7143800" cy="5257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پرفوریشن فوندوس رحم در اثر</a:t>
            </a:r>
            <a:endParaRPr lang="en-US" dirty="0"/>
          </a:p>
        </p:txBody>
      </p:sp>
      <p:pic>
        <p:nvPicPr>
          <p:cNvPr id="2050" name="Picture 2" descr="C:\Users\hoorvash\Desktop\2013-12-23.18.43.56.jpg"/>
          <p:cNvPicPr>
            <a:picLocks noGrp="1" noChangeAspect="1" noChangeArrowheads="1"/>
          </p:cNvPicPr>
          <p:nvPr>
            <p:ph idx="1"/>
          </p:nvPr>
        </p:nvPicPr>
        <p:blipFill>
          <a:blip r:embed="rId2" cstate="print"/>
          <a:srcRect/>
          <a:stretch>
            <a:fillRect/>
          </a:stretch>
        </p:blipFill>
        <p:spPr bwMode="auto">
          <a:xfrm>
            <a:off x="1551516" y="1600200"/>
            <a:ext cx="6040967" cy="45307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اندومتریت عفونی متعاقب سقط جنایی:</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606047" y="1600200"/>
            <a:ext cx="3931906" cy="453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رحم سپتیک در اثر استفاده از وسایل جهت سقط:</a:t>
            </a:r>
            <a:endParaRPr lang="en-US"/>
          </a:p>
        </p:txBody>
      </p:sp>
      <p:pic>
        <p:nvPicPr>
          <p:cNvPr id="4098" name="Picture 2" descr="C:\Users\hoorvash\Desktop\2013-12-23.18.45.42.jpg"/>
          <p:cNvPicPr>
            <a:picLocks noGrp="1" noChangeAspect="1" noChangeArrowheads="1"/>
          </p:cNvPicPr>
          <p:nvPr>
            <p:ph idx="1"/>
          </p:nvPr>
        </p:nvPicPr>
        <p:blipFill>
          <a:blip r:embed="rId2" cstate="print"/>
          <a:srcRect/>
          <a:stretch>
            <a:fillRect/>
          </a:stretch>
        </p:blipFill>
        <p:spPr bwMode="auto">
          <a:xfrm>
            <a:off x="1344411" y="1600200"/>
            <a:ext cx="6455178" cy="45307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نکات حایز اهمیت در معاینه خانم مشکوک به سقط جنین غیر قانونی:</a:t>
            </a:r>
            <a:endParaRPr lang="en-US" dirty="0"/>
          </a:p>
        </p:txBody>
      </p:sp>
      <p:sp>
        <p:nvSpPr>
          <p:cNvPr id="3" name="Content Placeholder 2"/>
          <p:cNvSpPr>
            <a:spLocks noGrp="1"/>
          </p:cNvSpPr>
          <p:nvPr>
            <p:ph idx="1"/>
          </p:nvPr>
        </p:nvSpPr>
        <p:spPr/>
        <p:txBody>
          <a:bodyPr/>
          <a:lstStyle/>
          <a:p>
            <a:pPr algn="r" rtl="1"/>
            <a:r>
              <a:rPr lang="fa-IR" sz="5400" dirty="0" smtClean="0"/>
              <a:t>1- سقط در هفته اول بارداری ممکن است تنها علامت خروج ترشحات خونابه ایی از سرویکس باشد جهت افتراق از عادت ماهیانه پاتولوژی است و مثبت بودن بتا است</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4000" dirty="0" smtClean="0"/>
              <a:t>2- سقط در 3-5 ماهگی و با مداخله ابزاری علایم شدیدتر است وپارگی سرویکس حتی در زنان نولی پار .کبودی های متعددوساییدگی های کوچک در سرویکس ناشی از محل گرفتن پنس می باشد وحتی در صورت ناقص بودن وجود بقایای جفت وجنین وجود داشته باشد و کمک از پاتولوژی</a:t>
            </a:r>
            <a:endParaRPr lang="en-US" sz="4000" dirty="0" smtClean="0"/>
          </a:p>
          <a:p>
            <a:pPr algn="r" rt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5400" dirty="0" smtClean="0"/>
              <a:t>3- سن جنین بیشتر از 5 ماهگی سقط به صورت زایمان و در صورت دستکاری با ابزار علایم شدیدتر است گاهی اثار وسایل تا 2 هفته بعد از سقط باقی می ماند</a:t>
            </a:r>
            <a:endParaRPr lang="en-US" sz="5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r>
              <a:rPr lang="fa-IR" sz="4400" dirty="0" smtClean="0"/>
              <a:t>4- در مواردی که سقط جنین از دارو یا سموم استفاده  </a:t>
            </a:r>
          </a:p>
          <a:p>
            <a:pPr algn="r" rtl="1">
              <a:buNone/>
            </a:pPr>
            <a:r>
              <a:rPr lang="fa-IR" sz="4400" dirty="0" smtClean="0"/>
              <a:t>می شود عوارض مسمومیت از جمله ایکتر نارسایی کلیه </a:t>
            </a:r>
          </a:p>
          <a:p>
            <a:pPr algn="r" rtl="1">
              <a:buNone/>
            </a:pPr>
            <a:r>
              <a:rPr lang="fa-IR" sz="4400" dirty="0" smtClean="0"/>
              <a:t>الیگوری خونریزی و.......به تشخیص کمک کند</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p:cNvSpPr>
            <a:spLocks noGrp="1" noChangeArrowheads="1"/>
          </p:cNvSpPr>
          <p:nvPr>
            <p:ph type="subTitle" idx="1"/>
          </p:nvPr>
        </p:nvSpPr>
        <p:spPr>
          <a:xfrm>
            <a:off x="1403350" y="2492375"/>
            <a:ext cx="6400800" cy="3384550"/>
          </a:xfrm>
        </p:spPr>
        <p:txBody>
          <a:bodyPr/>
          <a:lstStyle/>
          <a:p>
            <a:r>
              <a:rPr lang="fa-IR" sz="5400" b="1" dirty="0" smtClean="0">
                <a:latin typeface="Arial" pitchFamily="34" charset="0"/>
                <a:cs typeface="Arial" pitchFamily="34" charset="0"/>
              </a:rPr>
              <a:t>دکتر حوروش فرجی دانا</a:t>
            </a:r>
          </a:p>
          <a:p>
            <a:r>
              <a:rPr lang="fa-IR" sz="5400" b="1" dirty="0" smtClean="0">
                <a:latin typeface="Arial" pitchFamily="34" charset="0"/>
                <a:cs typeface="Arial" pitchFamily="34" charset="0"/>
              </a:rPr>
              <a:t>بوردتخصصی پزشکی قانونی ومسمومیت ها</a:t>
            </a:r>
          </a:p>
        </p:txBody>
      </p:sp>
      <p:sp>
        <p:nvSpPr>
          <p:cNvPr id="3074" name="Rectangle 4"/>
          <p:cNvSpPr>
            <a:spLocks noGrp="1" noChangeArrowheads="1"/>
          </p:cNvSpPr>
          <p:nvPr>
            <p:ph type="ctrTitle"/>
          </p:nvPr>
        </p:nvSpPr>
        <p:spPr>
          <a:xfrm>
            <a:off x="684213" y="404813"/>
            <a:ext cx="7772400" cy="1736725"/>
          </a:xfrm>
        </p:spPr>
        <p:txBody>
          <a:bodyPr/>
          <a:lstStyle/>
          <a:p>
            <a:pPr eaLnBrk="1" hangingPunct="1"/>
            <a:r>
              <a:rPr lang="fa-IR" sz="7200" dirty="0" smtClean="0">
                <a:latin typeface="Arial" pitchFamily="34" charset="0"/>
                <a:cs typeface="Arial" pitchFamily="34" charset="0"/>
              </a:rPr>
              <a:t>سقط جنین قانونی</a:t>
            </a:r>
            <a:endParaRPr lang="en-US" sz="7200" b="1" i="1" dirty="0" smtClean="0">
              <a:solidFill>
                <a:schemeClr val="tx1"/>
              </a:solidFill>
              <a:effectLst/>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وظایف اخلاقی و قانونی پزشک در قبال سقط های غیر قانونی:</a:t>
            </a:r>
            <a:endParaRPr lang="en-US" dirty="0"/>
          </a:p>
        </p:txBody>
      </p:sp>
      <p:sp>
        <p:nvSpPr>
          <p:cNvPr id="3" name="Content Placeholder 2"/>
          <p:cNvSpPr>
            <a:spLocks noGrp="1"/>
          </p:cNvSpPr>
          <p:nvPr>
            <p:ph idx="1"/>
          </p:nvPr>
        </p:nvSpPr>
        <p:spPr/>
        <p:txBody>
          <a:bodyPr/>
          <a:lstStyle/>
          <a:p>
            <a:pPr algn="r" rtl="1"/>
            <a:r>
              <a:rPr lang="fa-IR" sz="4000" dirty="0" smtClean="0"/>
              <a:t>هیچ پزشک و مامایی به جز در موارد ی که قانون کشور اجازه می دهد نباید </a:t>
            </a:r>
            <a:r>
              <a:rPr lang="fa-IR" sz="4000" dirty="0" smtClean="0"/>
              <a:t>ا</a:t>
            </a:r>
            <a:r>
              <a:rPr lang="fa-IR" sz="4000" dirty="0"/>
              <a:t>ق</a:t>
            </a:r>
            <a:r>
              <a:rPr lang="fa-IR" sz="4000" dirty="0" smtClean="0"/>
              <a:t>دام </a:t>
            </a:r>
            <a:r>
              <a:rPr lang="fa-IR" sz="4000" dirty="0" smtClean="0"/>
              <a:t>به سقط نماید</a:t>
            </a:r>
          </a:p>
          <a:p>
            <a:pPr algn="r" rtl="1"/>
            <a:endParaRPr lang="fa-IR" sz="4000" dirty="0" smtClean="0"/>
          </a:p>
          <a:p>
            <a:pPr algn="r" rtl="1"/>
            <a:r>
              <a:rPr lang="fa-IR" sz="4000" dirty="0" smtClean="0"/>
              <a:t>اقدام به سقط با نیت کمک به زن یا دختر با بارداری نامشروع نیز </a:t>
            </a:r>
            <a:r>
              <a:rPr lang="fa-IR" sz="4000" dirty="0" smtClean="0"/>
              <a:t>بر </a:t>
            </a:r>
            <a:r>
              <a:rPr lang="fa-IR" sz="4000" dirty="0" smtClean="0"/>
              <a:t>خلاف سوگند نامه بقراط و قانون کشور است</a:t>
            </a:r>
          </a:p>
          <a:p>
            <a:pPr algn="r" rtl="1"/>
            <a:endParaRPr lang="fa-I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هنگامی که پزشک متوجه اقدام به سقط غیر قانونی در یک بیمار می شود باید:</a:t>
            </a:r>
          </a:p>
          <a:p>
            <a:pPr algn="r" rtl="1"/>
            <a:r>
              <a:rPr lang="fa-IR" dirty="0" smtClean="0"/>
              <a:t>در پرونده بیمار تمام علایم ابژکتیو که دلالت به سقط غیرقانونی است دستور آزمایشات لازم را انجام دهد </a:t>
            </a:r>
          </a:p>
          <a:p>
            <a:pPr algn="r" rtl="1"/>
            <a:r>
              <a:rPr lang="fa-IR" dirty="0" smtClean="0"/>
              <a:t>بر اساس رازداری نباید مگر در صورت رضایت خود شخص راز وی </a:t>
            </a:r>
            <a:r>
              <a:rPr lang="fa-IR" dirty="0" smtClean="0"/>
              <a:t>را</a:t>
            </a:r>
            <a:r>
              <a:rPr lang="fa-IR" dirty="0" smtClean="0"/>
              <a:t> </a:t>
            </a:r>
            <a:r>
              <a:rPr lang="fa-IR" dirty="0" smtClean="0"/>
              <a:t>فاش کند</a:t>
            </a:r>
          </a:p>
          <a:p>
            <a:pPr algn="r" rtl="1"/>
            <a:r>
              <a:rPr lang="fa-IR" dirty="0" smtClean="0"/>
              <a:t>اگر شکایتی از عامل سقط شود باید پزشک معالج پاسخ گوی مراجع قضایی باشد در غیر این صورت نیاز به هیچگونه پاسخگویی نیست </a:t>
            </a:r>
          </a:p>
          <a:p>
            <a:pPr algn="r" rtl="1"/>
            <a:r>
              <a:rPr lang="fa-IR" dirty="0" smtClean="0"/>
              <a:t>ارسال جسد جهت کالبد گشایی</a:t>
            </a:r>
          </a:p>
          <a:p>
            <a:pPr algn="r" rt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rtl="1" eaLnBrk="1" hangingPunct="1">
              <a:defRPr/>
            </a:pPr>
            <a:r>
              <a:rPr lang="fa-IR" smtClean="0"/>
              <a:t>قانون سقط درمانی(مصوب 1384)</a:t>
            </a:r>
            <a:endParaRPr lang="en-US" smtClean="0"/>
          </a:p>
        </p:txBody>
      </p:sp>
      <p:sp>
        <p:nvSpPr>
          <p:cNvPr id="178179" name="Rectangle 3"/>
          <p:cNvSpPr>
            <a:spLocks noGrp="1" noChangeArrowheads="1"/>
          </p:cNvSpPr>
          <p:nvPr>
            <p:ph idx="1"/>
          </p:nvPr>
        </p:nvSpPr>
        <p:spPr/>
        <p:txBody>
          <a:bodyPr/>
          <a:lstStyle/>
          <a:p>
            <a:pPr algn="r" rtl="1" eaLnBrk="1" hangingPunct="1">
              <a:defRPr/>
            </a:pPr>
            <a:r>
              <a:rPr lang="fa-IR" smtClean="0"/>
              <a:t>   سقط درمانی با تشخيص سه پزشك متخصص و تاييد   پزشكی قانونی مبنی بر بيماری جنين كه به علت عقب افتادگی يا ناقص الخلقه بودن موجب حرج مادر است ويا بيماری مادر كه با تهديد جانی مادر توام باشد قبل از ولوج روح (چهارماه) با رضايت زن مجاز می باشد و مجازات و مسئوليتی متوجه پزشك مباشر نخواهد بود.</a:t>
            </a:r>
          </a:p>
          <a:p>
            <a:pPr algn="r" rtl="1" eaLnBrk="1" hangingPunct="1">
              <a:buFont typeface="Wingdings" pitchFamily="2" charset="2"/>
              <a:buNone/>
              <a:defRPr/>
            </a:pPr>
            <a:r>
              <a:rPr lang="fa-IR" smtClean="0"/>
              <a:t>    متخلفين از اجرای مفاد اين قانون به مجازاتهای مقرر در قانون مجازات اسلامی محكوم خواهند شد.</a:t>
            </a:r>
            <a:endParaRPr lang="en-US" smtClean="0"/>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ctrTitle"/>
          </p:nvPr>
        </p:nvSpPr>
        <p:spPr>
          <a:xfrm>
            <a:off x="684213" y="1341438"/>
            <a:ext cx="7772400" cy="2736850"/>
          </a:xfrm>
        </p:spPr>
        <p:txBody>
          <a:bodyPr/>
          <a:lstStyle/>
          <a:p>
            <a:pPr eaLnBrk="1" hangingPunct="1">
              <a:defRPr/>
            </a:pPr>
            <a:r>
              <a:rPr lang="fa-IR" sz="4800" smtClean="0">
                <a:cs typeface="B Titr" pitchFamily="2" charset="-78"/>
              </a:rPr>
              <a:t>دستورالعمل اجرایی قانون سقط جنین درمانی مصوب  </a:t>
            </a:r>
            <a:r>
              <a:rPr lang="fa-IR" sz="4800" smtClean="0">
                <a:cs typeface="Times New Roman" pitchFamily="18" charset="0"/>
              </a:rPr>
              <a:t>10/03/1384</a:t>
            </a:r>
            <a:r>
              <a:rPr lang="fa-IR" sz="4800" smtClean="0">
                <a:cs typeface="B Titr" pitchFamily="2" charset="-78"/>
              </a:rPr>
              <a:t>  مجلس شورای اسلامی</a:t>
            </a:r>
            <a:endParaRPr lang="en-US" sz="4800" smtClean="0">
              <a:cs typeface="B Titr" pitchFamily="2" charset="-78"/>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xfrm>
            <a:off x="468313" y="1773238"/>
            <a:ext cx="8229600" cy="2160587"/>
          </a:xfrm>
        </p:spPr>
        <p:txBody>
          <a:bodyPr/>
          <a:lstStyle/>
          <a:p>
            <a:pPr eaLnBrk="1" hangingPunct="1">
              <a:defRPr/>
            </a:pPr>
            <a:r>
              <a:rPr lang="fa-IR" sz="5400" smtClean="0">
                <a:cs typeface="B Titr" pitchFamily="2" charset="-78"/>
              </a:rPr>
              <a:t>الف- تعریف عناوین مطرح در قانون</a:t>
            </a:r>
            <a:r>
              <a:rPr lang="en-US" sz="5400" smtClean="0">
                <a:cs typeface="B Titr" pitchFamily="2" charset="-78"/>
              </a:rPr>
              <a:t/>
            </a:r>
            <a:br>
              <a:rPr lang="en-US" sz="5400" smtClean="0">
                <a:cs typeface="B Titr" pitchFamily="2" charset="-78"/>
              </a:rPr>
            </a:br>
            <a:endParaRPr lang="en-US" sz="5400" smtClean="0">
              <a:cs typeface="B Titr" pitchFamily="2" charset="-78"/>
            </a:endParaRP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468313" y="1196975"/>
            <a:ext cx="8229600" cy="4032250"/>
          </a:xfrm>
        </p:spPr>
        <p:txBody>
          <a:bodyPr/>
          <a:lstStyle/>
          <a:p>
            <a:pPr marL="0" indent="0" algn="r" rtl="1" eaLnBrk="1" hangingPunct="1">
              <a:buFont typeface="Wingdings" pitchFamily="2" charset="2"/>
              <a:buNone/>
              <a:defRPr/>
            </a:pPr>
            <a:r>
              <a:rPr lang="fa-IR" sz="4000" dirty="0" smtClean="0">
                <a:cs typeface="B Lotus" pitchFamily="2" charset="-78"/>
              </a:rPr>
              <a:t>1- </a:t>
            </a:r>
            <a:r>
              <a:rPr lang="fa-IR" sz="6000" dirty="0" smtClean="0">
                <a:cs typeface="B Lotus" pitchFamily="2" charset="-78"/>
              </a:rPr>
              <a:t>سقط جنین درمانی یا اسقاط درمانی جنین با توجه به قانون مذکور عبارت است از ختم حاملگی تا </a:t>
            </a:r>
            <a:r>
              <a:rPr lang="fa-IR" sz="6000" u="sng" dirty="0" smtClean="0">
                <a:solidFill>
                  <a:srgbClr val="FFFF99"/>
                </a:solidFill>
                <a:cs typeface="B Lotus" pitchFamily="2" charset="-78"/>
              </a:rPr>
              <a:t>چهار ماه</a:t>
            </a:r>
            <a:r>
              <a:rPr lang="fa-IR" sz="6000" dirty="0" smtClean="0">
                <a:cs typeface="B Lotus" pitchFamily="2" charset="-78"/>
              </a:rPr>
              <a:t> از زمان لقاح  « </a:t>
            </a:r>
            <a:r>
              <a:rPr lang="fa-IR" sz="6000" dirty="0" smtClean="0">
                <a:solidFill>
                  <a:schemeClr val="tx2"/>
                </a:solidFill>
                <a:cs typeface="B Lotus" pitchFamily="2" charset="-78"/>
              </a:rPr>
              <a:t>قبل از 120 روز	‌‍‌‍‌‍(~ </a:t>
            </a:r>
            <a:r>
              <a:rPr lang="en-US" sz="6000" dirty="0" smtClean="0">
                <a:solidFill>
                  <a:schemeClr val="tx2"/>
                </a:solidFill>
                <a:cs typeface="B Lotus" pitchFamily="2" charset="-78"/>
              </a:rPr>
              <a:t>17w</a:t>
            </a:r>
            <a:r>
              <a:rPr lang="fa-IR" sz="6000" dirty="0" smtClean="0">
                <a:solidFill>
                  <a:schemeClr val="tx2"/>
                </a:solidFill>
                <a:cs typeface="B Lotus" pitchFamily="2" charset="-78"/>
              </a:rPr>
              <a:t>) از زمان لقاح یا 135 روز  (~</a:t>
            </a:r>
            <a:r>
              <a:rPr lang="en-US" sz="6000" dirty="0" smtClean="0">
                <a:solidFill>
                  <a:schemeClr val="tx2"/>
                </a:solidFill>
                <a:cs typeface="B Lotus" pitchFamily="2" charset="-78"/>
              </a:rPr>
              <a:t>w </a:t>
            </a:r>
            <a:r>
              <a:rPr lang="fa-IR" sz="6000" dirty="0" smtClean="0">
                <a:solidFill>
                  <a:schemeClr val="tx2"/>
                </a:solidFill>
                <a:cs typeface="B Lotus" pitchFamily="2" charset="-78"/>
              </a:rPr>
              <a:t>19) از زمان </a:t>
            </a:r>
            <a:r>
              <a:rPr lang="en-US" sz="6000" dirty="0" smtClean="0">
                <a:solidFill>
                  <a:schemeClr val="tx2"/>
                </a:solidFill>
                <a:cs typeface="B Lotus" pitchFamily="2" charset="-78"/>
              </a:rPr>
              <a:t>LMP</a:t>
            </a:r>
            <a:r>
              <a:rPr lang="fa-IR" sz="6000" dirty="0" smtClean="0">
                <a:solidFill>
                  <a:srgbClr val="FFFF99"/>
                </a:solidFill>
                <a:cs typeface="B Lotus" pitchFamily="2" charset="-78"/>
              </a:rPr>
              <a:t> </a:t>
            </a:r>
            <a:r>
              <a:rPr lang="fa-IR" sz="6000" dirty="0" smtClean="0">
                <a:cs typeface="B Lotus" pitchFamily="2" charset="-78"/>
              </a:rPr>
              <a:t>»  با رعایت شرایط مندرج در قانون و این دستورالعمل.</a:t>
            </a:r>
            <a:endParaRPr lang="en-US" sz="6000" dirty="0" smtClean="0">
              <a:cs typeface="B Lotus" pitchFamily="2" charset="-78"/>
            </a:endParaRPr>
          </a:p>
        </p:txBody>
      </p:sp>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idx="1"/>
          </p:nvPr>
        </p:nvSpPr>
        <p:spPr>
          <a:xfrm>
            <a:off x="468313" y="1412875"/>
            <a:ext cx="8229600" cy="2592388"/>
          </a:xfrm>
        </p:spPr>
        <p:txBody>
          <a:bodyPr/>
          <a:lstStyle/>
          <a:p>
            <a:pPr marL="0" indent="0" algn="r" rtl="1" eaLnBrk="1" hangingPunct="1">
              <a:buFont typeface="Wingdings" pitchFamily="2" charset="2"/>
              <a:buNone/>
              <a:defRPr/>
            </a:pPr>
            <a:r>
              <a:rPr lang="fa-IR" sz="6000" dirty="0" smtClean="0">
                <a:cs typeface="B Lotus" pitchFamily="2" charset="-78"/>
              </a:rPr>
              <a:t>2- </a:t>
            </a:r>
            <a:r>
              <a:rPr lang="fa-IR" sz="6000" dirty="0" smtClean="0">
                <a:solidFill>
                  <a:schemeClr val="tx2"/>
                </a:solidFill>
                <a:cs typeface="B Lotus" pitchFamily="2" charset="-78"/>
              </a:rPr>
              <a:t>پزشکی قانونی</a:t>
            </a:r>
            <a:r>
              <a:rPr lang="fa-IR" sz="6000" dirty="0" smtClean="0">
                <a:cs typeface="B Lotus" pitchFamily="2" charset="-78"/>
              </a:rPr>
              <a:t> بعنوان شخصیت حقوقی شامل ستاد ، ادارات کل و مراکزی از سازمان پزشکی قانونی کشور می باشند که کارشناسی و بررسی در مورد سقط جنین درمانی در آنها صورت می پذیرد.</a:t>
            </a:r>
            <a:endParaRPr lang="en-US" sz="6000" dirty="0" smtClean="0">
              <a:cs typeface="B Lotus" pitchFamily="2" charset="-78"/>
            </a:endParaRPr>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a:xfrm>
            <a:off x="395288" y="1196975"/>
            <a:ext cx="8302625" cy="4248150"/>
          </a:xfrm>
        </p:spPr>
        <p:txBody>
          <a:bodyPr/>
          <a:lstStyle/>
          <a:p>
            <a:pPr marL="0" indent="0" algn="r" rtl="1" eaLnBrk="1" hangingPunct="1">
              <a:buFont typeface="Wingdings" pitchFamily="2" charset="2"/>
              <a:buNone/>
              <a:defRPr/>
            </a:pPr>
            <a:r>
              <a:rPr lang="fa-IR" sz="4800" dirty="0" smtClean="0">
                <a:cs typeface="B Lotus" pitchFamily="2" charset="-78"/>
              </a:rPr>
              <a:t>3- </a:t>
            </a:r>
            <a:r>
              <a:rPr lang="fa-IR" sz="4800" dirty="0" smtClean="0">
                <a:solidFill>
                  <a:srgbClr val="FFFF99"/>
                </a:solidFill>
                <a:cs typeface="B Lotus" pitchFamily="2" charset="-78"/>
              </a:rPr>
              <a:t>عقب افتادگی جنین</a:t>
            </a:r>
            <a:r>
              <a:rPr lang="fa-IR" sz="4800" dirty="0" smtClean="0">
                <a:cs typeface="B Lotus" pitchFamily="2" charset="-78"/>
              </a:rPr>
              <a:t> یعنی اختلال کامل یا نسبی در ساختار یا عملکرد دستگاه عصبی جنین به هر علتی که نهایتاً منجر به تولد نوزاد زنده نشود و در صورت تولد با فاصله کوتاهی بمیرد یا دچار اختلال ذهنی یا جسمی باشد به نحوی که موجب حرج مادر گردد. </a:t>
            </a:r>
          </a:p>
          <a:p>
            <a:pPr marL="0" indent="0" algn="r" rtl="1" eaLnBrk="1" hangingPunct="1">
              <a:buFont typeface="Wingdings" pitchFamily="2" charset="2"/>
              <a:buNone/>
              <a:defRPr/>
            </a:pPr>
            <a:r>
              <a:rPr lang="fa-IR" sz="4800" dirty="0" smtClean="0">
                <a:cs typeface="B Lotus" pitchFamily="2" charset="-78"/>
              </a:rPr>
              <a:t>ملاک تشخیص عرف پزشکی و تائید متخصصین مربوطه است.</a:t>
            </a:r>
            <a:endParaRPr lang="en-US" sz="4800" dirty="0" smtClean="0">
              <a:cs typeface="B Lotus" pitchFamily="2" charset="-78"/>
            </a:endParaRPr>
          </a:p>
        </p:txBody>
      </p:sp>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idx="1"/>
          </p:nvPr>
        </p:nvSpPr>
        <p:spPr>
          <a:xfrm>
            <a:off x="395288" y="549275"/>
            <a:ext cx="8302625" cy="5616575"/>
          </a:xfrm>
        </p:spPr>
        <p:txBody>
          <a:bodyPr/>
          <a:lstStyle/>
          <a:p>
            <a:pPr marL="0" indent="0" algn="r" rtl="1" eaLnBrk="1" hangingPunct="1">
              <a:buFont typeface="Wingdings" pitchFamily="2" charset="2"/>
              <a:buNone/>
              <a:defRPr/>
            </a:pPr>
            <a:r>
              <a:rPr lang="fa-IR" sz="4800" dirty="0" smtClean="0">
                <a:cs typeface="B Lotus" pitchFamily="2" charset="-78"/>
              </a:rPr>
              <a:t>4- </a:t>
            </a:r>
            <a:r>
              <a:rPr lang="fa-IR" sz="4800" dirty="0" smtClean="0">
                <a:solidFill>
                  <a:srgbClr val="FFFF99"/>
                </a:solidFill>
                <a:cs typeface="B Lotus" pitchFamily="2" charset="-78"/>
              </a:rPr>
              <a:t>ناقص الخلقه بودن جنین</a:t>
            </a:r>
            <a:r>
              <a:rPr lang="fa-IR" sz="4800" dirty="0" smtClean="0">
                <a:cs typeface="B Lotus" pitchFamily="2" charset="-78"/>
              </a:rPr>
              <a:t> عبارتست از عدم تشکیل و یا اختلال در تشکیل یا تکامل یک یا چند عضو بدن به هر علت بطوری که جنین زنده متولد نشود و در صورت تولد با فاصله کوتاهی بمیرد یا معلول جسمی یا ذهنی باشد به نحو</a:t>
            </a:r>
            <a:r>
              <a:rPr lang="ar-SA" sz="4800" dirty="0" smtClean="0">
                <a:cs typeface="B Lotus" pitchFamily="2" charset="-78"/>
              </a:rPr>
              <a:t>ى</a:t>
            </a:r>
            <a:r>
              <a:rPr lang="fa-IR" sz="4800" dirty="0" smtClean="0">
                <a:cs typeface="B Lotus" pitchFamily="2" charset="-78"/>
              </a:rPr>
              <a:t> که موجب حرج مادر گردد ، اعم از آن که این معلولیت با اختلال ظاهری همراه باشد یا نباشد. </a:t>
            </a:r>
          </a:p>
          <a:p>
            <a:pPr marL="0" indent="0" algn="r" rtl="1" eaLnBrk="1" hangingPunct="1">
              <a:buFont typeface="Wingdings" pitchFamily="2" charset="2"/>
              <a:buNone/>
              <a:defRPr/>
            </a:pPr>
            <a:r>
              <a:rPr lang="fa-IR" sz="4800" dirty="0" smtClean="0">
                <a:cs typeface="B Lotus" pitchFamily="2" charset="-78"/>
              </a:rPr>
              <a:t>ملاک تشخیص عرف پزشکی و تائید متخصصین مربوط است.</a:t>
            </a:r>
            <a:endParaRPr lang="en-US" sz="4800" dirty="0" smtClean="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idx="1"/>
          </p:nvPr>
        </p:nvSpPr>
        <p:spPr>
          <a:xfrm>
            <a:off x="395288" y="908050"/>
            <a:ext cx="8302625" cy="4968875"/>
          </a:xfrm>
        </p:spPr>
        <p:txBody>
          <a:bodyPr/>
          <a:lstStyle/>
          <a:p>
            <a:pPr marL="0" indent="0" algn="r" rtl="1" eaLnBrk="1" hangingPunct="1">
              <a:buFont typeface="Wingdings" pitchFamily="2" charset="2"/>
              <a:buNone/>
              <a:defRPr/>
            </a:pPr>
            <a:r>
              <a:rPr lang="fa-IR" sz="4000" dirty="0" smtClean="0">
                <a:cs typeface="B Lotus" pitchFamily="2" charset="-78"/>
              </a:rPr>
              <a:t>5- </a:t>
            </a:r>
            <a:r>
              <a:rPr lang="fa-IR" sz="5400" dirty="0" smtClean="0">
                <a:solidFill>
                  <a:srgbClr val="FFFF99"/>
                </a:solidFill>
                <a:cs typeface="B Lotus" pitchFamily="2" charset="-78"/>
              </a:rPr>
              <a:t>حرج مادر</a:t>
            </a:r>
            <a:r>
              <a:rPr lang="fa-IR" sz="5400" dirty="0" smtClean="0">
                <a:cs typeface="B Lotus" pitchFamily="2" charset="-78"/>
              </a:rPr>
              <a:t> عبارتست از نگرانی و سختی مادر به نحوی که تحمل رنج و مشقت ناشی از ناقص الخلقه یا عقب افتادگی جنین </a:t>
            </a:r>
            <a:r>
              <a:rPr lang="fa-IR" sz="5400" dirty="0" smtClean="0">
                <a:solidFill>
                  <a:srgbClr val="FF0000"/>
                </a:solidFill>
                <a:cs typeface="B Lotus" pitchFamily="2" charset="-78"/>
              </a:rPr>
              <a:t>خارج از توان وی </a:t>
            </a:r>
            <a:r>
              <a:rPr lang="fa-IR" sz="5400" dirty="0" smtClean="0">
                <a:cs typeface="B Lotus" pitchFamily="2" charset="-78"/>
              </a:rPr>
              <a:t>باشد. بیماریهای جنینی قید شده در جداول پیوستی و بیماریها و اختلالاتی که متعاقباً پس از بررسی در کمیته های کارشناسی اعلام خواهد شد در صورت درخواست از مصادیق حرج مادر است.</a:t>
            </a:r>
            <a:endParaRPr lang="en-US" sz="5400" dirty="0" smtClean="0">
              <a:cs typeface="B Lotus" pitchFamily="2" charset="-78"/>
            </a:endParaRP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68313" y="692150"/>
            <a:ext cx="8229600" cy="1143000"/>
          </a:xfrm>
        </p:spPr>
        <p:txBody>
          <a:bodyPr/>
          <a:lstStyle/>
          <a:p>
            <a:pPr rtl="1" eaLnBrk="1" hangingPunct="1">
              <a:defRPr/>
            </a:pPr>
            <a:r>
              <a:rPr lang="fa-IR" sz="6600" i="1" smtClean="0"/>
              <a:t>مقدمه</a:t>
            </a:r>
            <a:endParaRPr lang="en-US" sz="6600" i="1" smtClean="0"/>
          </a:p>
        </p:txBody>
      </p:sp>
      <p:sp>
        <p:nvSpPr>
          <p:cNvPr id="146435" name="Rectangle 3"/>
          <p:cNvSpPr>
            <a:spLocks noGrp="1" noChangeArrowheads="1"/>
          </p:cNvSpPr>
          <p:nvPr>
            <p:ph idx="1"/>
          </p:nvPr>
        </p:nvSpPr>
        <p:spPr/>
        <p:txBody>
          <a:bodyPr/>
          <a:lstStyle/>
          <a:p>
            <a:pPr algn="r" rtl="1" eaLnBrk="1" hangingPunct="1">
              <a:buFont typeface="Wingdings" pitchFamily="2" charset="2"/>
              <a:buNone/>
              <a:defRPr/>
            </a:pPr>
            <a:r>
              <a:rPr lang="fa-IR" smtClean="0"/>
              <a:t>  </a:t>
            </a:r>
          </a:p>
          <a:p>
            <a:pPr algn="r" rtl="1" eaLnBrk="1" hangingPunct="1">
              <a:buFont typeface="Wingdings" pitchFamily="2" charset="2"/>
              <a:buNone/>
              <a:defRPr/>
            </a:pPr>
            <a:endParaRPr lang="fa-IR" smtClean="0"/>
          </a:p>
          <a:p>
            <a:pPr algn="r" rtl="1" eaLnBrk="1" hangingPunct="1">
              <a:buFont typeface="Wingdings" pitchFamily="2" charset="2"/>
              <a:buNone/>
              <a:defRPr/>
            </a:pPr>
            <a:r>
              <a:rPr lang="fa-IR" smtClean="0">
                <a:latin typeface="Times New Roman" pitchFamily="18" charset="0"/>
                <a:cs typeface="Times New Roman" pitchFamily="18" charset="0"/>
              </a:rPr>
              <a:t>«من نهايت احترام را از زمان تشكيل نطفه برای حيات بشری قائلم »</a:t>
            </a:r>
          </a:p>
          <a:p>
            <a:pPr algn="r" rtl="1" eaLnBrk="1" hangingPunct="1">
              <a:buFont typeface="Wingdings" pitchFamily="2" charset="2"/>
              <a:buNone/>
              <a:defRPr/>
            </a:pPr>
            <a:r>
              <a:rPr lang="fa-IR" smtClean="0">
                <a:latin typeface="Times New Roman" pitchFamily="18" charset="0"/>
                <a:cs typeface="Times New Roman" pitchFamily="18" charset="0"/>
              </a:rPr>
              <a:t>          </a:t>
            </a:r>
          </a:p>
          <a:p>
            <a:pPr algn="r" rtl="1" eaLnBrk="1" hangingPunct="1">
              <a:buFont typeface="Wingdings" pitchFamily="2" charset="2"/>
              <a:buNone/>
              <a:defRPr/>
            </a:pPr>
            <a:r>
              <a:rPr lang="fa-IR" smtClean="0">
                <a:latin typeface="Times New Roman" pitchFamily="18" charset="0"/>
                <a:cs typeface="Times New Roman" pitchFamily="18" charset="0"/>
              </a:rPr>
              <a:t>        از بيانيه انجمن جهانی پزشكان 1948 - ژنو</a:t>
            </a:r>
            <a:endParaRPr lang="en-US" smtClean="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idx="1"/>
          </p:nvPr>
        </p:nvSpPr>
        <p:spPr>
          <a:xfrm>
            <a:off x="468313" y="908050"/>
            <a:ext cx="8302625" cy="5473700"/>
          </a:xfrm>
        </p:spPr>
        <p:txBody>
          <a:bodyPr/>
          <a:lstStyle/>
          <a:p>
            <a:pPr marL="0" indent="0" algn="r" rtl="1" eaLnBrk="1" hangingPunct="1">
              <a:buFont typeface="Wingdings" pitchFamily="2" charset="2"/>
              <a:buNone/>
              <a:defRPr/>
            </a:pPr>
            <a:r>
              <a:rPr lang="fa-IR" sz="4800" dirty="0" smtClean="0">
                <a:cs typeface="B Lotus" pitchFamily="2" charset="-78"/>
              </a:rPr>
              <a:t>6- </a:t>
            </a:r>
            <a:r>
              <a:rPr lang="fa-IR" sz="4800" dirty="0" smtClean="0">
                <a:solidFill>
                  <a:srgbClr val="FFFF99"/>
                </a:solidFill>
                <a:cs typeface="B Lotus" pitchFamily="2" charset="-78"/>
              </a:rPr>
              <a:t>بیماری مادر</a:t>
            </a:r>
            <a:r>
              <a:rPr lang="fa-IR" sz="4800" dirty="0" smtClean="0">
                <a:cs typeface="B Lotus" pitchFamily="2" charset="-78"/>
              </a:rPr>
              <a:t> عبارتست از وضعیت بالینی و پزشکی مادر که تداوم بارداری در آن تهدید جانی برای وی تلقی گردد. ملاک تشخیص عرف پزشکی و تائید متخصصین ذیربط است.</a:t>
            </a:r>
          </a:p>
          <a:p>
            <a:pPr marL="0" indent="0" algn="r" rtl="1" eaLnBrk="1" hangingPunct="1">
              <a:buFont typeface="Wingdings" pitchFamily="2" charset="2"/>
              <a:buNone/>
              <a:defRPr/>
            </a:pPr>
            <a:endParaRPr lang="fa-IR" sz="4800" dirty="0" smtClean="0">
              <a:cs typeface="B Lotus" pitchFamily="2" charset="-78"/>
            </a:endParaRPr>
          </a:p>
          <a:p>
            <a:pPr marL="0" indent="0" algn="r" rtl="1" eaLnBrk="1" hangingPunct="1">
              <a:buFont typeface="Wingdings" pitchFamily="2" charset="2"/>
              <a:buNone/>
              <a:defRPr/>
            </a:pPr>
            <a:r>
              <a:rPr lang="fa-IR" sz="4800" dirty="0" smtClean="0">
                <a:cs typeface="B Lotus" pitchFamily="2" charset="-78"/>
              </a:rPr>
              <a:t>7- </a:t>
            </a:r>
            <a:r>
              <a:rPr lang="fa-IR" sz="4800" dirty="0" smtClean="0">
                <a:solidFill>
                  <a:srgbClr val="FFFF99"/>
                </a:solidFill>
                <a:cs typeface="B Lotus" pitchFamily="2" charset="-78"/>
              </a:rPr>
              <a:t>مادر</a:t>
            </a:r>
            <a:r>
              <a:rPr lang="fa-IR" sz="4800" dirty="0" smtClean="0">
                <a:cs typeface="B Lotus" pitchFamily="2" charset="-78"/>
              </a:rPr>
              <a:t> یعنی خانم بارداری که متقاضی انجام عمل سقط جنین درمانی است.</a:t>
            </a:r>
            <a:endParaRPr lang="en-US" sz="4800" dirty="0" smtClean="0">
              <a:cs typeface="B Lotus" pitchFamily="2" charset="-78"/>
            </a:endParaRPr>
          </a:p>
          <a:p>
            <a:pPr marL="0" indent="0" algn="r" rtl="1" eaLnBrk="1" hangingPunct="1">
              <a:buFont typeface="Wingdings" pitchFamily="2" charset="2"/>
              <a:buNone/>
              <a:defRPr/>
            </a:pPr>
            <a:endParaRPr lang="en-US" sz="4000" dirty="0" smtClean="0">
              <a:cs typeface="B Lotus" pitchFamily="2" charset="-78"/>
            </a:endParaRPr>
          </a:p>
        </p:txBody>
      </p:sp>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idx="1"/>
          </p:nvPr>
        </p:nvSpPr>
        <p:spPr>
          <a:xfrm>
            <a:off x="468313" y="1628775"/>
            <a:ext cx="8302625" cy="3098800"/>
          </a:xfrm>
        </p:spPr>
        <p:txBody>
          <a:bodyPr/>
          <a:lstStyle/>
          <a:p>
            <a:pPr marL="0" indent="0" algn="r" rtl="1" eaLnBrk="1" hangingPunct="1">
              <a:buFont typeface="Wingdings" pitchFamily="2" charset="2"/>
              <a:buNone/>
              <a:defRPr/>
            </a:pPr>
            <a:r>
              <a:rPr lang="fa-IR" sz="6600" dirty="0" smtClean="0">
                <a:cs typeface="B Lotus" pitchFamily="2" charset="-78"/>
              </a:rPr>
              <a:t>8- </a:t>
            </a:r>
            <a:r>
              <a:rPr lang="fa-IR" sz="6600" dirty="0" smtClean="0">
                <a:solidFill>
                  <a:srgbClr val="FFFF99"/>
                </a:solidFill>
                <a:cs typeface="B Lotus" pitchFamily="2" charset="-78"/>
              </a:rPr>
              <a:t>رضایت زن</a:t>
            </a:r>
            <a:r>
              <a:rPr lang="fa-IR" sz="6600" dirty="0" smtClean="0">
                <a:cs typeface="B Lotus" pitchFamily="2" charset="-78"/>
              </a:rPr>
              <a:t> یعنی اجازه کتبی و آگاهانه مادر برای انجام عمل سقط جنین درمانی که توسط گروه پزشکی پس از آگاه سازی کامل وی از وضعیت موجود و عواقب قبول یا رد عمل مذکور اخذ می گردد.</a:t>
            </a:r>
            <a:endParaRPr lang="en-US" sz="6600" dirty="0" smtClean="0">
              <a:cs typeface="B Lotus" pitchFamily="2" charset="-78"/>
            </a:endParaRPr>
          </a:p>
        </p:txBody>
      </p:sp>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idx="1"/>
          </p:nvPr>
        </p:nvSpPr>
        <p:spPr>
          <a:xfrm>
            <a:off x="468313" y="2205038"/>
            <a:ext cx="8229600" cy="1800225"/>
          </a:xfrm>
        </p:spPr>
        <p:txBody>
          <a:bodyPr/>
          <a:lstStyle/>
          <a:p>
            <a:pPr algn="ctr" eaLnBrk="1" hangingPunct="1">
              <a:buFont typeface="Wingdings" pitchFamily="2" charset="2"/>
              <a:buNone/>
              <a:defRPr/>
            </a:pPr>
            <a:r>
              <a:rPr lang="fa-IR" sz="5400" smtClean="0">
                <a:solidFill>
                  <a:schemeClr val="tx2"/>
                </a:solidFill>
                <a:cs typeface="B Titr" pitchFamily="2" charset="-78"/>
              </a:rPr>
              <a:t>ب- مراحل بررسی و صدور مجوز سقط جنین درمانی</a:t>
            </a:r>
            <a:endParaRPr lang="en-US" sz="5400" smtClean="0">
              <a:solidFill>
                <a:schemeClr val="tx2"/>
              </a:solidFill>
              <a:cs typeface="B Titr" pitchFamily="2" charset="-78"/>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idx="1"/>
          </p:nvPr>
        </p:nvSpPr>
        <p:spPr>
          <a:xfrm>
            <a:off x="468313" y="1700213"/>
            <a:ext cx="8302625" cy="3816350"/>
          </a:xfrm>
        </p:spPr>
        <p:txBody>
          <a:bodyPr/>
          <a:lstStyle/>
          <a:p>
            <a:pPr marL="0" indent="0" algn="r" rtl="1" eaLnBrk="1" hangingPunct="1">
              <a:buFont typeface="Wingdings" pitchFamily="2" charset="2"/>
              <a:buNone/>
              <a:defRPr/>
            </a:pPr>
            <a:r>
              <a:rPr lang="fa-IR" sz="4800" dirty="0" smtClean="0">
                <a:cs typeface="B Lotus" pitchFamily="2" charset="-78"/>
              </a:rPr>
              <a:t>1- </a:t>
            </a:r>
            <a:r>
              <a:rPr lang="fa-IR" sz="4800" dirty="0" smtClean="0">
                <a:solidFill>
                  <a:schemeClr val="tx2"/>
                </a:solidFill>
                <a:cs typeface="B Lotus" pitchFamily="2" charset="-78"/>
              </a:rPr>
              <a:t>درخواست</a:t>
            </a:r>
            <a:r>
              <a:rPr lang="fa-IR" sz="4800" dirty="0" smtClean="0">
                <a:cs typeface="B Lotus" pitchFamily="2" charset="-78"/>
              </a:rPr>
              <a:t> بررسی و صدور مجوز سقط جنین درمانی باید تنها در ادارات کل پزشکی قانونی استانها و نیز مراکز پزشکی قانونی شهرستانهایی که شرایط لازم در این خصوص را با تائید معاونت پزشکی و بالینی سازمان داشته باشند تا 4 ماه از زمان لقاح پذیرش گردد.</a:t>
            </a:r>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468313" y="1844675"/>
            <a:ext cx="8302625" cy="2087563"/>
          </a:xfrm>
        </p:spPr>
        <p:txBody>
          <a:bodyPr/>
          <a:lstStyle/>
          <a:p>
            <a:pPr marL="0" indent="0" algn="r" rtl="1" eaLnBrk="1" hangingPunct="1">
              <a:buFont typeface="Wingdings" pitchFamily="2" charset="2"/>
              <a:buNone/>
              <a:defRPr/>
            </a:pPr>
            <a:r>
              <a:rPr lang="fa-IR" sz="5400" dirty="0" smtClean="0">
                <a:cs typeface="B Lotus" pitchFamily="2" charset="-78"/>
              </a:rPr>
              <a:t>2- ارائه </a:t>
            </a:r>
            <a:r>
              <a:rPr lang="fa-IR" sz="5400" u="sng" dirty="0" smtClean="0">
                <a:solidFill>
                  <a:srgbClr val="FFFF99"/>
                </a:solidFill>
                <a:cs typeface="B Lotus" pitchFamily="2" charset="-78"/>
              </a:rPr>
              <a:t>حداقل سه مشاوره تخصصی</a:t>
            </a:r>
            <a:r>
              <a:rPr lang="fa-IR" sz="5400" dirty="0" smtClean="0">
                <a:cs typeface="B Lotus" pitchFamily="2" charset="-78"/>
              </a:rPr>
              <a:t> در تائید تشخیص و </a:t>
            </a:r>
            <a:r>
              <a:rPr lang="fa-IR" sz="5400" dirty="0" smtClean="0">
                <a:solidFill>
                  <a:srgbClr val="FFFF99"/>
                </a:solidFill>
                <a:cs typeface="B Lotus" pitchFamily="2" charset="-78"/>
              </a:rPr>
              <a:t>یک نوبت سونوگرافی</a:t>
            </a:r>
            <a:r>
              <a:rPr lang="fa-IR" sz="5400" dirty="0" smtClean="0">
                <a:cs typeface="B Lotus" pitchFamily="2" charset="-78"/>
              </a:rPr>
              <a:t> با تعیین سن جنین ضروری است</a:t>
            </a:r>
            <a:r>
              <a:rPr lang="fa-IR" sz="3600" dirty="0" smtClean="0">
                <a:cs typeface="B Lotus" pitchFamily="2" charset="-78"/>
              </a:rPr>
              <a:t>.</a:t>
            </a:r>
            <a:endParaRPr lang="en-US" sz="3600" dirty="0" smtClean="0">
              <a:cs typeface="B Lotus"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539750" y="214290"/>
            <a:ext cx="8302625" cy="6143668"/>
          </a:xfrm>
        </p:spPr>
        <p:txBody>
          <a:bodyPr/>
          <a:lstStyle/>
          <a:p>
            <a:pPr marL="514350" indent="-514350">
              <a:lnSpc>
                <a:spcPct val="150000"/>
              </a:lnSpc>
              <a:buNone/>
            </a:pPr>
            <a:r>
              <a:rPr lang="fa-IR" sz="2800" dirty="0" smtClean="0">
                <a:cs typeface="B Lotus" pitchFamily="2" charset="-78"/>
              </a:rPr>
              <a:t>3- </a:t>
            </a:r>
            <a:r>
              <a:rPr lang="fa-IR" sz="2800" b="1" dirty="0" smtClean="0">
                <a:latin typeface="Tahoma" pitchFamily="34" charset="0"/>
                <a:cs typeface="Tahoma" pitchFamily="34" charset="0"/>
              </a:rPr>
              <a:t>رضایت مادر جهت مجوز سقط جنین(در حال حاضر رضایت پدر الزامی نیست.)</a:t>
            </a:r>
          </a:p>
          <a:p>
            <a:pPr marL="514350" indent="-514350">
              <a:lnSpc>
                <a:spcPct val="150000"/>
              </a:lnSpc>
              <a:buNone/>
            </a:pPr>
            <a:r>
              <a:rPr lang="fa-IR" sz="2800" b="1" dirty="0" smtClean="0">
                <a:latin typeface="Tahoma" pitchFamily="34" charset="0"/>
                <a:cs typeface="Tahoma" pitchFamily="34" charset="0"/>
              </a:rPr>
              <a:t>	برای تشکیل پرونده در پزشکی قانونی حضور مادر الزامی است</a:t>
            </a:r>
          </a:p>
          <a:p>
            <a:pPr marL="514350" indent="-514350">
              <a:lnSpc>
                <a:spcPct val="150000"/>
              </a:lnSpc>
              <a:buNone/>
            </a:pPr>
            <a:r>
              <a:rPr lang="fa-IR" sz="2800" b="1" dirty="0" smtClean="0">
                <a:latin typeface="Tahoma" pitchFamily="34" charset="0"/>
                <a:cs typeface="Tahoma" pitchFamily="34" charset="0"/>
              </a:rPr>
              <a:t> (در صورت بستری مادر، نماینده ی پزشکی قانونی جهت احراز هویت مادر به بیمارستان اعزام خواهد </a:t>
            </a:r>
            <a:r>
              <a:rPr lang="fa-IR" sz="3600" b="1" dirty="0" smtClean="0">
                <a:latin typeface="Tahoma" pitchFamily="34" charset="0"/>
                <a:cs typeface="Tahoma" pitchFamily="34" charset="0"/>
              </a:rPr>
              <a:t>شد)</a:t>
            </a:r>
          </a:p>
          <a:p>
            <a:pPr marL="0" indent="0" algn="r" rtl="1" eaLnBrk="1" hangingPunct="1">
              <a:buNone/>
              <a:defRPr/>
            </a:pPr>
            <a:endParaRPr lang="fa-IR" sz="3600" dirty="0" smtClean="0">
              <a:cs typeface="B Lotus" pitchFamily="2" charset="-78"/>
            </a:endParaRPr>
          </a:p>
          <a:p>
            <a:pPr marL="0" indent="0" algn="r" rtl="1" eaLnBrk="1" hangingPunct="1">
              <a:buFont typeface="Wingdings" pitchFamily="2" charset="2"/>
              <a:buNone/>
              <a:defRPr/>
            </a:pPr>
            <a:endParaRPr lang="fa-IR" sz="3600" dirty="0" smtClean="0">
              <a:cs typeface="B Lotus" pitchFamily="2" charset="-78"/>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idx="1"/>
          </p:nvPr>
        </p:nvSpPr>
        <p:spPr>
          <a:xfrm>
            <a:off x="468313" y="1773238"/>
            <a:ext cx="8302625" cy="2881312"/>
          </a:xfrm>
        </p:spPr>
        <p:txBody>
          <a:bodyPr/>
          <a:lstStyle/>
          <a:p>
            <a:pPr marL="0" indent="0" algn="r" rtl="1" eaLnBrk="1" hangingPunct="1">
              <a:buFont typeface="Wingdings" pitchFamily="2" charset="2"/>
              <a:buNone/>
              <a:defRPr/>
            </a:pPr>
            <a:r>
              <a:rPr lang="fa-IR" sz="5400" dirty="0" smtClean="0">
                <a:cs typeface="B Lotus" pitchFamily="2" charset="-78"/>
              </a:rPr>
              <a:t>4- درصورتی که علت درخواست </a:t>
            </a:r>
            <a:r>
              <a:rPr lang="fa-IR" sz="5400" u="sng" dirty="0" smtClean="0">
                <a:cs typeface="B Lotus" pitchFamily="2" charset="-78"/>
              </a:rPr>
              <a:t>بیماری جنینی </a:t>
            </a:r>
            <a:r>
              <a:rPr lang="fa-IR" sz="5400" dirty="0" smtClean="0">
                <a:cs typeface="B Lotus" pitchFamily="2" charset="-78"/>
              </a:rPr>
              <a:t>باشد </a:t>
            </a:r>
            <a:r>
              <a:rPr lang="fa-IR" sz="5400" u="sng" dirty="0" smtClean="0">
                <a:cs typeface="B Lotus" pitchFamily="2" charset="-78"/>
              </a:rPr>
              <a:t>که در جداول پیوستی به آن اشاره نشده است</a:t>
            </a:r>
            <a:r>
              <a:rPr lang="fa-IR" sz="5400" dirty="0" smtClean="0">
                <a:cs typeface="B Lotus" pitchFamily="2" charset="-78"/>
              </a:rPr>
              <a:t> موضوع باید پس از تائید حداقل سه نفر متخصص مربوطه به </a:t>
            </a:r>
            <a:r>
              <a:rPr lang="fa-IR" sz="5400" dirty="0" smtClean="0">
                <a:solidFill>
                  <a:schemeClr val="tx2"/>
                </a:solidFill>
                <a:cs typeface="B Lotus" pitchFamily="2" charset="-78"/>
              </a:rPr>
              <a:t>تائید ریاست سازمان</a:t>
            </a:r>
            <a:r>
              <a:rPr lang="fa-IR" sz="5400" dirty="0" smtClean="0">
                <a:cs typeface="B Lotus" pitchFamily="2" charset="-78"/>
              </a:rPr>
              <a:t> برسد.</a:t>
            </a:r>
            <a:endParaRPr lang="en-US" sz="5400" dirty="0" smtClean="0">
              <a:cs typeface="B Lotus" pitchFamily="2" charset="-78"/>
            </a:endParaRPr>
          </a:p>
        </p:txBody>
      </p:sp>
    </p:spTree>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idx="1"/>
          </p:nvPr>
        </p:nvSpPr>
        <p:spPr>
          <a:xfrm>
            <a:off x="446088" y="476250"/>
            <a:ext cx="8302625" cy="5761038"/>
          </a:xfrm>
        </p:spPr>
        <p:txBody>
          <a:bodyPr/>
          <a:lstStyle/>
          <a:p>
            <a:pPr marL="0" indent="0" algn="r" rtl="1" eaLnBrk="1" hangingPunct="1">
              <a:buFont typeface="Wingdings" pitchFamily="2" charset="2"/>
              <a:buNone/>
              <a:defRPr/>
            </a:pPr>
            <a:r>
              <a:rPr lang="fa-IR" sz="3600" smtClean="0">
                <a:cs typeface="B Lotus" pitchFamily="2" charset="-78"/>
              </a:rPr>
              <a:t>5- مجوز سقط جنین درمانی باید عکس دار و با مشخصات کامل هویتی مادر صادر گردد.</a:t>
            </a:r>
          </a:p>
          <a:p>
            <a:pPr marL="0" indent="0" algn="r" rtl="1" eaLnBrk="1" hangingPunct="1">
              <a:buFont typeface="Wingdings" pitchFamily="2" charset="2"/>
              <a:buNone/>
              <a:defRPr/>
            </a:pPr>
            <a:endParaRPr lang="fa-IR" sz="3600" smtClean="0">
              <a:cs typeface="B Lotus" pitchFamily="2" charset="-78"/>
            </a:endParaRPr>
          </a:p>
          <a:p>
            <a:pPr marL="0" indent="0" algn="r" rtl="1" eaLnBrk="1" hangingPunct="1">
              <a:buFont typeface="Wingdings" pitchFamily="2" charset="2"/>
              <a:buNone/>
              <a:defRPr/>
            </a:pPr>
            <a:r>
              <a:rPr lang="fa-IR" sz="3600" smtClean="0">
                <a:cs typeface="B Lotus" pitchFamily="2" charset="-78"/>
              </a:rPr>
              <a:t>6- آمار و اطلاعات کل درخواستها و مجوزهای صادر شده باید در پایان هر ماه به معاونت پزشکی و بالینی ارسال گردد.</a:t>
            </a:r>
          </a:p>
          <a:p>
            <a:pPr marL="0" indent="0" algn="r" rtl="1" eaLnBrk="1" hangingPunct="1">
              <a:buFont typeface="Wingdings" pitchFamily="2" charset="2"/>
              <a:buNone/>
              <a:defRPr/>
            </a:pPr>
            <a:endParaRPr lang="fa-IR" sz="3600" smtClean="0">
              <a:cs typeface="B Lotus" pitchFamily="2" charset="-78"/>
            </a:endParaRPr>
          </a:p>
          <a:p>
            <a:pPr marL="0" indent="0" algn="r" rtl="1" eaLnBrk="1" hangingPunct="1">
              <a:buFont typeface="Wingdings" pitchFamily="2" charset="2"/>
              <a:buNone/>
              <a:defRPr/>
            </a:pPr>
            <a:r>
              <a:rPr lang="fa-IR" sz="3600" smtClean="0">
                <a:cs typeface="B Lotus" pitchFamily="2" charset="-78"/>
              </a:rPr>
              <a:t>7- مسئولیت حسن اجرای این دستورالعمل با مدیر کل استان است.</a:t>
            </a:r>
            <a:endParaRPr lang="en-US" sz="3600" smtClean="0">
              <a:cs typeface="B Lotus"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a:xfrm>
            <a:off x="468313" y="1844675"/>
            <a:ext cx="8229600" cy="1944688"/>
          </a:xfrm>
        </p:spPr>
        <p:txBody>
          <a:bodyPr/>
          <a:lstStyle/>
          <a:p>
            <a:pPr algn="ctr" eaLnBrk="1" hangingPunct="1">
              <a:buFont typeface="Wingdings" pitchFamily="2" charset="2"/>
              <a:buNone/>
              <a:defRPr/>
            </a:pPr>
            <a:r>
              <a:rPr lang="fa-IR" sz="5400" smtClean="0">
                <a:solidFill>
                  <a:schemeClr val="tx2"/>
                </a:solidFill>
                <a:cs typeface="B Titr" pitchFamily="2" charset="-78"/>
              </a:rPr>
              <a:t>اندیکاسیونهای سقط جنین درمانی در بیماریها و ناهنجاریهای جنینی</a:t>
            </a:r>
            <a:endParaRPr lang="en-US" sz="5400" smtClean="0">
              <a:solidFill>
                <a:schemeClr val="tx2"/>
              </a:solidFill>
              <a:cs typeface="B Tit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9388" y="152400"/>
            <a:ext cx="7921625" cy="1044575"/>
          </a:xfrm>
        </p:spPr>
        <p:txBody>
          <a:bodyPr/>
          <a:lstStyle/>
          <a:p>
            <a:pPr algn="r" rtl="1" eaLnBrk="1" hangingPunct="1"/>
            <a:r>
              <a:rPr lang="en-US" smtClean="0"/>
              <a:t> </a:t>
            </a:r>
            <a:r>
              <a:rPr lang="fa-IR" b="1" smtClean="0">
                <a:solidFill>
                  <a:srgbClr val="4536B0"/>
                </a:solidFill>
              </a:rPr>
              <a:t>اندیکاسیون</a:t>
            </a:r>
            <a:r>
              <a:rPr lang="ar-SA" b="1" smtClean="0">
                <a:solidFill>
                  <a:srgbClr val="4536B0"/>
                </a:solidFill>
              </a:rPr>
              <a:t> </a:t>
            </a:r>
            <a:r>
              <a:rPr lang="fa-IR" b="1" smtClean="0">
                <a:solidFill>
                  <a:srgbClr val="4536B0"/>
                </a:solidFill>
              </a:rPr>
              <a:t>های </a:t>
            </a:r>
            <a:r>
              <a:rPr lang="ar-SA" b="1" smtClean="0">
                <a:solidFill>
                  <a:srgbClr val="4536B0"/>
                </a:solidFill>
              </a:rPr>
              <a:t>جنينى</a:t>
            </a:r>
            <a:r>
              <a:rPr lang="en-US" smtClean="0"/>
              <a:t> </a:t>
            </a:r>
          </a:p>
        </p:txBody>
      </p:sp>
      <p:sp>
        <p:nvSpPr>
          <p:cNvPr id="69635" name="Rectangle 3"/>
          <p:cNvSpPr>
            <a:spLocks noGrp="1" noChangeArrowheads="1"/>
          </p:cNvSpPr>
          <p:nvPr>
            <p:ph idx="1"/>
          </p:nvPr>
        </p:nvSpPr>
        <p:spPr>
          <a:xfrm>
            <a:off x="179388" y="1268413"/>
            <a:ext cx="8202612" cy="5256212"/>
          </a:xfrm>
        </p:spPr>
        <p:txBody>
          <a:bodyPr/>
          <a:lstStyle/>
          <a:p>
            <a:pPr algn="r" rtl="1" eaLnBrk="1" hangingPunct="1">
              <a:buFontTx/>
              <a:buNone/>
            </a:pPr>
            <a:r>
              <a:rPr lang="fa-IR" sz="3600" smtClean="0">
                <a:solidFill>
                  <a:schemeClr val="tx2"/>
                </a:solidFill>
                <a:latin typeface="Arial" charset="0"/>
              </a:rPr>
              <a:t>جراحى و ارتوپدى</a:t>
            </a:r>
            <a:endParaRPr lang="en-US" sz="3600" smtClean="0">
              <a:solidFill>
                <a:schemeClr val="tx2"/>
              </a:solidFill>
              <a:latin typeface="Arial" charset="0"/>
            </a:endParaRPr>
          </a:p>
          <a:p>
            <a:pPr algn="r" rtl="1" eaLnBrk="1" hangingPunct="1"/>
            <a:r>
              <a:rPr lang="fa-IR" smtClean="0">
                <a:latin typeface="Arial" charset="0"/>
              </a:rPr>
              <a:t>استئوژنزيس ايمپرفكتاى مادرزادى</a:t>
            </a:r>
            <a:endParaRPr lang="en-US" smtClean="0">
              <a:latin typeface="Arial" charset="0"/>
            </a:endParaRPr>
          </a:p>
          <a:p>
            <a:pPr algn="r" rtl="1" eaLnBrk="1" hangingPunct="1"/>
            <a:r>
              <a:rPr lang="fa-IR" smtClean="0">
                <a:latin typeface="Arial" charset="0"/>
              </a:rPr>
              <a:t>ديسپلازى استخوانى – غضروفى كشنده يا استيل اپى فيزال</a:t>
            </a:r>
            <a:r>
              <a:rPr lang="en-US" smtClean="0">
                <a:latin typeface="Arial" charset="0"/>
              </a:rPr>
              <a:t> </a:t>
            </a:r>
          </a:p>
          <a:p>
            <a:pPr algn="r" rtl="1" eaLnBrk="1" hangingPunct="1"/>
            <a:r>
              <a:rPr lang="fa-IR" smtClean="0">
                <a:latin typeface="Arial" charset="0"/>
              </a:rPr>
              <a:t>بيمارى استئوپتروزيس انفانتيل (فرم بدخيم)</a:t>
            </a:r>
            <a:endParaRPr lang="en-US" smtClean="0">
              <a:latin typeface="Arial" charset="0"/>
            </a:endParaRPr>
          </a:p>
          <a:p>
            <a:pPr algn="r" rtl="1" eaLnBrk="1" hangingPunct="1">
              <a:buFontTx/>
              <a:buNone/>
            </a:pPr>
            <a:r>
              <a:rPr lang="en-US" sz="3600" smtClean="0">
                <a:solidFill>
                  <a:schemeClr val="tx2"/>
                </a:solidFill>
                <a:latin typeface="Arial" charset="0"/>
              </a:rPr>
              <a:t> </a:t>
            </a:r>
            <a:r>
              <a:rPr lang="fa-IR" sz="3600" smtClean="0">
                <a:solidFill>
                  <a:schemeClr val="tx2"/>
                </a:solidFill>
                <a:latin typeface="Arial" charset="0"/>
              </a:rPr>
              <a:t>هماتولوژي</a:t>
            </a:r>
            <a:endParaRPr lang="en-US" sz="3600" smtClean="0">
              <a:solidFill>
                <a:schemeClr val="tx2"/>
              </a:solidFill>
              <a:latin typeface="Arial" charset="0"/>
            </a:endParaRPr>
          </a:p>
          <a:p>
            <a:pPr algn="r" rtl="1" eaLnBrk="1" hangingPunct="1"/>
            <a:r>
              <a:rPr lang="fa-IR" smtClean="0">
                <a:latin typeface="Arial" charset="0"/>
              </a:rPr>
              <a:t>آلفا تالاسمي (به شكل هيدروپس فتاليس)اختلال ترومبوتيك مثل كمبود پروتئين</a:t>
            </a:r>
            <a:r>
              <a:rPr lang="en-US" smtClean="0">
                <a:latin typeface="Arial" charset="0"/>
              </a:rPr>
              <a:t> C</a:t>
            </a:r>
            <a:r>
              <a:rPr lang="fa-IR" smtClean="0">
                <a:latin typeface="Arial" charset="0"/>
              </a:rPr>
              <a:t>(</a:t>
            </a:r>
            <a:r>
              <a:rPr lang="ar-SA" smtClean="0">
                <a:latin typeface="Arial" charset="0"/>
              </a:rPr>
              <a:t>هموزيگوت </a:t>
            </a:r>
            <a:r>
              <a:rPr lang="fa-IR" smtClean="0">
                <a:latin typeface="Arial" charset="0"/>
              </a:rPr>
              <a:t>) </a:t>
            </a:r>
            <a:r>
              <a:rPr lang="ar-SA" smtClean="0">
                <a:latin typeface="Arial" charset="0"/>
              </a:rPr>
              <a:t>و فاكتور </a:t>
            </a:r>
            <a:r>
              <a:rPr lang="fa-IR" smtClean="0">
                <a:latin typeface="Arial" charset="0"/>
              </a:rPr>
              <a:t>5</a:t>
            </a:r>
            <a:r>
              <a:rPr lang="ar-SA" smtClean="0">
                <a:latin typeface="Arial" charset="0"/>
              </a:rPr>
              <a:t>  </a:t>
            </a:r>
            <a:r>
              <a:rPr lang="fa-IR" smtClean="0">
                <a:latin typeface="Arial" charset="0"/>
              </a:rPr>
              <a:t>(</a:t>
            </a:r>
            <a:r>
              <a:rPr lang="ar-SA" smtClean="0">
                <a:latin typeface="Arial" charset="0"/>
              </a:rPr>
              <a:t>هموزيگوت</a:t>
            </a:r>
            <a:r>
              <a:rPr lang="fa-IR" smtClean="0">
                <a:latin typeface="Arial" charset="0"/>
              </a:rPr>
              <a:t>)</a:t>
            </a:r>
            <a:endParaRPr lang="en-US" smtClean="0">
              <a:latin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 calcmode="lin" valueType="num">
                                      <p:cBhvr additive="base">
                                        <p:cTn id="12"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 calcmode="lin" valueType="num">
                                      <p:cBhvr additive="base">
                                        <p:cTn id="17"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9635">
                                            <p:txEl>
                                              <p:pRg st="2" end="2"/>
                                            </p:txEl>
                                          </p:spTgt>
                                        </p:tgtEl>
                                        <p:attrNameLst>
                                          <p:attrName>style.visibility</p:attrName>
                                        </p:attrNameLst>
                                      </p:cBhvr>
                                      <p:to>
                                        <p:strVal val="visible"/>
                                      </p:to>
                                    </p:set>
                                    <p:anim calcmode="lin" valueType="num">
                                      <p:cBhvr additive="base">
                                        <p:cTn id="22"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9635">
                                            <p:txEl>
                                              <p:pRg st="3" end="3"/>
                                            </p:txEl>
                                          </p:spTgt>
                                        </p:tgtEl>
                                        <p:attrNameLst>
                                          <p:attrName>style.visibility</p:attrName>
                                        </p:attrNameLst>
                                      </p:cBhvr>
                                      <p:to>
                                        <p:strVal val="visible"/>
                                      </p:to>
                                    </p:set>
                                    <p:anim calcmode="lin" valueType="num">
                                      <p:cBhvr additive="base">
                                        <p:cTn id="27"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9635">
                                            <p:txEl>
                                              <p:pRg st="4" end="4"/>
                                            </p:txEl>
                                          </p:spTgt>
                                        </p:tgtEl>
                                        <p:attrNameLst>
                                          <p:attrName>style.visibility</p:attrName>
                                        </p:attrNameLst>
                                      </p:cBhvr>
                                      <p:to>
                                        <p:strVal val="visible"/>
                                      </p:to>
                                    </p:set>
                                    <p:anim calcmode="lin" valueType="num">
                                      <p:cBhvr additive="base">
                                        <p:cTn id="33"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69635">
                                            <p:txEl>
                                              <p:pRg st="5" end="5"/>
                                            </p:txEl>
                                          </p:spTgt>
                                        </p:tgtEl>
                                        <p:attrNameLst>
                                          <p:attrName>style.visibility</p:attrName>
                                        </p:attrNameLst>
                                      </p:cBhvr>
                                      <p:to>
                                        <p:strVal val="visible"/>
                                      </p:to>
                                    </p:set>
                                    <p:anim calcmode="lin" valueType="num">
                                      <p:cBhvr additive="base">
                                        <p:cTn id="38"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درکشورما تعریف سقط از نظر قانونی و علمی متفاوت است </a:t>
            </a:r>
          </a:p>
          <a:p>
            <a:pPr algn="r" rtl="1"/>
            <a:r>
              <a:rPr lang="fa-IR" dirty="0" smtClean="0"/>
              <a:t>تعریف علمی:خروج جنین ومحصولات حاملگی قبل از 20 هفته یا وزن جنین کمتر از500گرم</a:t>
            </a:r>
          </a:p>
          <a:p>
            <a:pPr algn="r" rtl="1"/>
            <a:r>
              <a:rPr lang="fa-IR" dirty="0" smtClean="0"/>
              <a:t>و ختم بارداری بعد از این زمان با عنوان پره ترم لیبر عنون می گردد</a:t>
            </a:r>
          </a:p>
          <a:p>
            <a:pPr algn="r" rtl="1">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179388" y="549275"/>
            <a:ext cx="7696200" cy="5616575"/>
          </a:xfrm>
        </p:spPr>
        <p:txBody>
          <a:bodyPr/>
          <a:lstStyle/>
          <a:p>
            <a:pPr algn="r" rtl="1" eaLnBrk="1" hangingPunct="1">
              <a:lnSpc>
                <a:spcPct val="90000"/>
              </a:lnSpc>
              <a:buFontTx/>
              <a:buNone/>
            </a:pPr>
            <a:r>
              <a:rPr lang="fa-IR" sz="4000" smtClean="0">
                <a:solidFill>
                  <a:schemeClr val="tx2"/>
                </a:solidFill>
              </a:rPr>
              <a:t>نفرولوژى و اورولوژى</a:t>
            </a:r>
            <a:endParaRPr lang="en-US" sz="4000" smtClean="0">
              <a:solidFill>
                <a:schemeClr val="tx2"/>
              </a:solidFill>
            </a:endParaRPr>
          </a:p>
          <a:p>
            <a:pPr algn="r" rtl="1" eaLnBrk="1" hangingPunct="1">
              <a:lnSpc>
                <a:spcPct val="90000"/>
              </a:lnSpc>
            </a:pPr>
            <a:r>
              <a:rPr lang="fa-IR" smtClean="0"/>
              <a:t>آژنزى دو طرفه كليه</a:t>
            </a:r>
            <a:endParaRPr lang="en-US" smtClean="0"/>
          </a:p>
          <a:p>
            <a:pPr algn="r" rtl="1" eaLnBrk="1" hangingPunct="1">
              <a:lnSpc>
                <a:spcPct val="90000"/>
              </a:lnSpc>
            </a:pPr>
            <a:r>
              <a:rPr lang="fa-IR" smtClean="0"/>
              <a:t>كليه پلى كيستيك نوع مغلوب</a:t>
            </a:r>
            <a:endParaRPr lang="en-US" smtClean="0"/>
          </a:p>
          <a:p>
            <a:pPr algn="r" rtl="1" eaLnBrk="1" hangingPunct="1">
              <a:lnSpc>
                <a:spcPct val="90000"/>
              </a:lnSpc>
            </a:pPr>
            <a:r>
              <a:rPr lang="fa-IR" smtClean="0"/>
              <a:t>ديسپلازى مولتى سيستيك كليه ها</a:t>
            </a:r>
            <a:r>
              <a:rPr lang="en-US" smtClean="0"/>
              <a:t> </a:t>
            </a:r>
          </a:p>
          <a:p>
            <a:pPr algn="r" rtl="1" eaLnBrk="1" hangingPunct="1">
              <a:lnSpc>
                <a:spcPct val="90000"/>
              </a:lnSpc>
            </a:pPr>
            <a:r>
              <a:rPr lang="fa-IR" smtClean="0"/>
              <a:t>سندرم پوتر</a:t>
            </a:r>
            <a:endParaRPr lang="en-US" smtClean="0"/>
          </a:p>
          <a:p>
            <a:pPr algn="r" rtl="1" eaLnBrk="1" hangingPunct="1">
              <a:lnSpc>
                <a:spcPct val="90000"/>
              </a:lnSpc>
            </a:pPr>
            <a:r>
              <a:rPr lang="fa-IR" smtClean="0"/>
              <a:t>سندرم نفروتيك مادرزادى به شرط ايجاد هيدروپس</a:t>
            </a:r>
            <a:endParaRPr lang="en-US" smtClean="0"/>
          </a:p>
          <a:p>
            <a:pPr algn="r" rtl="1" eaLnBrk="1" hangingPunct="1">
              <a:lnSpc>
                <a:spcPct val="90000"/>
              </a:lnSpc>
            </a:pPr>
            <a:r>
              <a:rPr lang="fa-IR" smtClean="0"/>
              <a:t>اختلال كروموزومى كه موجب ضايعات پيشرفته و به ويژه گرفتارى مغز و كليه گردد (مانند سندرم واكترل)</a:t>
            </a:r>
            <a:endParaRPr lang="en-US" smtClean="0"/>
          </a:p>
          <a:p>
            <a:pPr algn="r" rtl="1" eaLnBrk="1" hangingPunct="1">
              <a:lnSpc>
                <a:spcPct val="90000"/>
              </a:lnSpc>
            </a:pPr>
            <a:r>
              <a:rPr lang="fa-IR" smtClean="0"/>
              <a:t>هيدرونفروز شديد دو طرفه كليه ها</a:t>
            </a:r>
            <a:endParaRPr lang="en-US" smtClean="0"/>
          </a:p>
          <a:p>
            <a:pPr algn="just" eaLnBrk="1" hangingPunct="1">
              <a:lnSpc>
                <a:spcPct val="90000"/>
              </a:lnSpc>
              <a:buFontTx/>
              <a:buNone/>
            </a:pPr>
            <a:r>
              <a:rPr lang="en-US" smtClean="0"/>
              <a:t>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fade">
                                      <p:cBhvr>
                                        <p:cTn id="7" dur="800" decel="100000"/>
                                        <p:tgtEl>
                                          <p:spTgt spid="70658">
                                            <p:txEl>
                                              <p:pRg st="0" end="0"/>
                                            </p:txEl>
                                          </p:spTgt>
                                        </p:tgtEl>
                                      </p:cBhvr>
                                    </p:animEffect>
                                    <p:anim calcmode="lin" valueType="num">
                                      <p:cBhvr>
                                        <p:cTn id="8" dur="800" decel="100000" fill="hold"/>
                                        <p:tgtEl>
                                          <p:spTgt spid="7065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065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065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065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065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0658">
                                            <p:txEl>
                                              <p:pRg st="1" end="1"/>
                                            </p:txEl>
                                          </p:spTgt>
                                        </p:tgtEl>
                                        <p:attrNameLst>
                                          <p:attrName>style.visibility</p:attrName>
                                        </p:attrNameLst>
                                      </p:cBhvr>
                                      <p:to>
                                        <p:strVal val="visible"/>
                                      </p:to>
                                    </p:set>
                                    <p:animEffect transition="in" filter="fade">
                                      <p:cBhvr>
                                        <p:cTn id="17" dur="800" decel="100000"/>
                                        <p:tgtEl>
                                          <p:spTgt spid="70658">
                                            <p:txEl>
                                              <p:pRg st="1" end="1"/>
                                            </p:txEl>
                                          </p:spTgt>
                                        </p:tgtEl>
                                      </p:cBhvr>
                                    </p:animEffect>
                                    <p:anim calcmode="lin" valueType="num">
                                      <p:cBhvr>
                                        <p:cTn id="18" dur="800" decel="100000" fill="hold"/>
                                        <p:tgtEl>
                                          <p:spTgt spid="7065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065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065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065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0658">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30" presetClass="entr" presetSubtype="0" fill="hold" grpId="0" nodeType="afterEffect">
                                  <p:stCondLst>
                                    <p:cond delay="0"/>
                                  </p:stCondLst>
                                  <p:childTnLst>
                                    <p:set>
                                      <p:cBhvr>
                                        <p:cTn id="25" dur="1" fill="hold">
                                          <p:stCondLst>
                                            <p:cond delay="0"/>
                                          </p:stCondLst>
                                        </p:cTn>
                                        <p:tgtEl>
                                          <p:spTgt spid="70658">
                                            <p:txEl>
                                              <p:pRg st="2" end="2"/>
                                            </p:txEl>
                                          </p:spTgt>
                                        </p:tgtEl>
                                        <p:attrNameLst>
                                          <p:attrName>style.visibility</p:attrName>
                                        </p:attrNameLst>
                                      </p:cBhvr>
                                      <p:to>
                                        <p:strVal val="visible"/>
                                      </p:to>
                                    </p:set>
                                    <p:animEffect transition="in" filter="fade">
                                      <p:cBhvr>
                                        <p:cTn id="26" dur="800" decel="100000"/>
                                        <p:tgtEl>
                                          <p:spTgt spid="70658">
                                            <p:txEl>
                                              <p:pRg st="2" end="2"/>
                                            </p:txEl>
                                          </p:spTgt>
                                        </p:tgtEl>
                                      </p:cBhvr>
                                    </p:animEffect>
                                    <p:anim calcmode="lin" valueType="num">
                                      <p:cBhvr>
                                        <p:cTn id="27" dur="800" decel="100000" fill="hold"/>
                                        <p:tgtEl>
                                          <p:spTgt spid="70658">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70658">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70658">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0658">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0658">
                                            <p:txEl>
                                              <p:pRg st="2" end="2"/>
                                            </p:txEl>
                                          </p:spTgt>
                                        </p:tgtEl>
                                        <p:attrNameLst>
                                          <p:attrName>ppt_y</p:attrName>
                                        </p:attrNameLst>
                                      </p:cBhvr>
                                      <p:tavLst>
                                        <p:tav tm="0">
                                          <p:val>
                                            <p:strVal val="#ppt_y+0.1"/>
                                          </p:val>
                                        </p:tav>
                                        <p:tav tm="100000">
                                          <p:val>
                                            <p:strVal val="#ppt_y"/>
                                          </p:val>
                                        </p:tav>
                                      </p:tavLst>
                                    </p:anim>
                                  </p:childTnLst>
                                </p:cTn>
                              </p:par>
                            </p:childTnLst>
                          </p:cTn>
                        </p:par>
                        <p:par>
                          <p:cTn id="32" fill="hold">
                            <p:stCondLst>
                              <p:cond delay="2000"/>
                            </p:stCondLst>
                            <p:childTnLst>
                              <p:par>
                                <p:cTn id="33" presetID="30" presetClass="entr" presetSubtype="0" fill="hold" grpId="0" nodeType="afterEffect">
                                  <p:stCondLst>
                                    <p:cond delay="0"/>
                                  </p:stCondLst>
                                  <p:childTnLst>
                                    <p:set>
                                      <p:cBhvr>
                                        <p:cTn id="34" dur="1" fill="hold">
                                          <p:stCondLst>
                                            <p:cond delay="0"/>
                                          </p:stCondLst>
                                        </p:cTn>
                                        <p:tgtEl>
                                          <p:spTgt spid="70658">
                                            <p:txEl>
                                              <p:pRg st="3" end="3"/>
                                            </p:txEl>
                                          </p:spTgt>
                                        </p:tgtEl>
                                        <p:attrNameLst>
                                          <p:attrName>style.visibility</p:attrName>
                                        </p:attrNameLst>
                                      </p:cBhvr>
                                      <p:to>
                                        <p:strVal val="visible"/>
                                      </p:to>
                                    </p:set>
                                    <p:animEffect transition="in" filter="fade">
                                      <p:cBhvr>
                                        <p:cTn id="35" dur="800" decel="100000"/>
                                        <p:tgtEl>
                                          <p:spTgt spid="70658">
                                            <p:txEl>
                                              <p:pRg st="3" end="3"/>
                                            </p:txEl>
                                          </p:spTgt>
                                        </p:tgtEl>
                                      </p:cBhvr>
                                    </p:animEffect>
                                    <p:anim calcmode="lin" valueType="num">
                                      <p:cBhvr>
                                        <p:cTn id="36" dur="800" decel="100000" fill="hold"/>
                                        <p:tgtEl>
                                          <p:spTgt spid="70658">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70658">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70658">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0658">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0658">
                                            <p:txEl>
                                              <p:pRg st="3" end="3"/>
                                            </p:txEl>
                                          </p:spTgt>
                                        </p:tgtEl>
                                        <p:attrNameLst>
                                          <p:attrName>ppt_y</p:attrName>
                                        </p:attrNameLst>
                                      </p:cBhvr>
                                      <p:tavLst>
                                        <p:tav tm="0">
                                          <p:val>
                                            <p:strVal val="#ppt_y+0.1"/>
                                          </p:val>
                                        </p:tav>
                                        <p:tav tm="100000">
                                          <p:val>
                                            <p:strVal val="#ppt_y"/>
                                          </p:val>
                                        </p:tav>
                                      </p:tavLst>
                                    </p:anim>
                                  </p:childTnLst>
                                </p:cTn>
                              </p:par>
                            </p:childTnLst>
                          </p:cTn>
                        </p:par>
                        <p:par>
                          <p:cTn id="41" fill="hold">
                            <p:stCondLst>
                              <p:cond delay="3000"/>
                            </p:stCondLst>
                            <p:childTnLst>
                              <p:par>
                                <p:cTn id="42" presetID="30" presetClass="entr" presetSubtype="0" fill="hold" grpId="0" nodeType="afterEffect">
                                  <p:stCondLst>
                                    <p:cond delay="0"/>
                                  </p:stCondLst>
                                  <p:childTnLst>
                                    <p:set>
                                      <p:cBhvr>
                                        <p:cTn id="43" dur="1" fill="hold">
                                          <p:stCondLst>
                                            <p:cond delay="0"/>
                                          </p:stCondLst>
                                        </p:cTn>
                                        <p:tgtEl>
                                          <p:spTgt spid="70658">
                                            <p:txEl>
                                              <p:pRg st="4" end="4"/>
                                            </p:txEl>
                                          </p:spTgt>
                                        </p:tgtEl>
                                        <p:attrNameLst>
                                          <p:attrName>style.visibility</p:attrName>
                                        </p:attrNameLst>
                                      </p:cBhvr>
                                      <p:to>
                                        <p:strVal val="visible"/>
                                      </p:to>
                                    </p:set>
                                    <p:animEffect transition="in" filter="fade">
                                      <p:cBhvr>
                                        <p:cTn id="44" dur="800" decel="100000"/>
                                        <p:tgtEl>
                                          <p:spTgt spid="70658">
                                            <p:txEl>
                                              <p:pRg st="4" end="4"/>
                                            </p:txEl>
                                          </p:spTgt>
                                        </p:tgtEl>
                                      </p:cBhvr>
                                    </p:animEffect>
                                    <p:anim calcmode="lin" valueType="num">
                                      <p:cBhvr>
                                        <p:cTn id="45" dur="800" decel="100000" fill="hold"/>
                                        <p:tgtEl>
                                          <p:spTgt spid="70658">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70658">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70658">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70658">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70658">
                                            <p:txEl>
                                              <p:pRg st="4" end="4"/>
                                            </p:txEl>
                                          </p:spTgt>
                                        </p:tgtEl>
                                        <p:attrNameLst>
                                          <p:attrName>ppt_y</p:attrName>
                                        </p:attrNameLst>
                                      </p:cBhvr>
                                      <p:tavLst>
                                        <p:tav tm="0">
                                          <p:val>
                                            <p:strVal val="#ppt_y+0.1"/>
                                          </p:val>
                                        </p:tav>
                                        <p:tav tm="100000">
                                          <p:val>
                                            <p:strVal val="#ppt_y"/>
                                          </p:val>
                                        </p:tav>
                                      </p:tavLst>
                                    </p:anim>
                                  </p:childTnLst>
                                </p:cTn>
                              </p:par>
                            </p:childTnLst>
                          </p:cTn>
                        </p:par>
                        <p:par>
                          <p:cTn id="50" fill="hold">
                            <p:stCondLst>
                              <p:cond delay="4000"/>
                            </p:stCondLst>
                            <p:childTnLst>
                              <p:par>
                                <p:cTn id="51" presetID="30" presetClass="entr" presetSubtype="0" fill="hold" grpId="0" nodeType="afterEffect">
                                  <p:stCondLst>
                                    <p:cond delay="0"/>
                                  </p:stCondLst>
                                  <p:childTnLst>
                                    <p:set>
                                      <p:cBhvr>
                                        <p:cTn id="52" dur="1" fill="hold">
                                          <p:stCondLst>
                                            <p:cond delay="0"/>
                                          </p:stCondLst>
                                        </p:cTn>
                                        <p:tgtEl>
                                          <p:spTgt spid="70658">
                                            <p:txEl>
                                              <p:pRg st="5" end="5"/>
                                            </p:txEl>
                                          </p:spTgt>
                                        </p:tgtEl>
                                        <p:attrNameLst>
                                          <p:attrName>style.visibility</p:attrName>
                                        </p:attrNameLst>
                                      </p:cBhvr>
                                      <p:to>
                                        <p:strVal val="visible"/>
                                      </p:to>
                                    </p:set>
                                    <p:animEffect transition="in" filter="fade">
                                      <p:cBhvr>
                                        <p:cTn id="53" dur="800" decel="100000"/>
                                        <p:tgtEl>
                                          <p:spTgt spid="70658">
                                            <p:txEl>
                                              <p:pRg st="5" end="5"/>
                                            </p:txEl>
                                          </p:spTgt>
                                        </p:tgtEl>
                                      </p:cBhvr>
                                    </p:animEffect>
                                    <p:anim calcmode="lin" valueType="num">
                                      <p:cBhvr>
                                        <p:cTn id="54" dur="800" decel="100000" fill="hold"/>
                                        <p:tgtEl>
                                          <p:spTgt spid="70658">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70658">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70658">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70658">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70658">
                                            <p:txEl>
                                              <p:pRg st="5" end="5"/>
                                            </p:txEl>
                                          </p:spTgt>
                                        </p:tgtEl>
                                        <p:attrNameLst>
                                          <p:attrName>ppt_y</p:attrName>
                                        </p:attrNameLst>
                                      </p:cBhvr>
                                      <p:tavLst>
                                        <p:tav tm="0">
                                          <p:val>
                                            <p:strVal val="#ppt_y+0.1"/>
                                          </p:val>
                                        </p:tav>
                                        <p:tav tm="100000">
                                          <p:val>
                                            <p:strVal val="#ppt_y"/>
                                          </p:val>
                                        </p:tav>
                                      </p:tavLst>
                                    </p:anim>
                                  </p:childTnLst>
                                </p:cTn>
                              </p:par>
                            </p:childTnLst>
                          </p:cTn>
                        </p:par>
                        <p:par>
                          <p:cTn id="59" fill="hold">
                            <p:stCondLst>
                              <p:cond delay="5000"/>
                            </p:stCondLst>
                            <p:childTnLst>
                              <p:par>
                                <p:cTn id="60" presetID="30" presetClass="entr" presetSubtype="0" fill="hold" grpId="0" nodeType="afterEffect">
                                  <p:stCondLst>
                                    <p:cond delay="0"/>
                                  </p:stCondLst>
                                  <p:childTnLst>
                                    <p:set>
                                      <p:cBhvr>
                                        <p:cTn id="61" dur="1" fill="hold">
                                          <p:stCondLst>
                                            <p:cond delay="0"/>
                                          </p:stCondLst>
                                        </p:cTn>
                                        <p:tgtEl>
                                          <p:spTgt spid="70658">
                                            <p:txEl>
                                              <p:pRg st="6" end="6"/>
                                            </p:txEl>
                                          </p:spTgt>
                                        </p:tgtEl>
                                        <p:attrNameLst>
                                          <p:attrName>style.visibility</p:attrName>
                                        </p:attrNameLst>
                                      </p:cBhvr>
                                      <p:to>
                                        <p:strVal val="visible"/>
                                      </p:to>
                                    </p:set>
                                    <p:animEffect transition="in" filter="fade">
                                      <p:cBhvr>
                                        <p:cTn id="62" dur="800" decel="100000"/>
                                        <p:tgtEl>
                                          <p:spTgt spid="70658">
                                            <p:txEl>
                                              <p:pRg st="6" end="6"/>
                                            </p:txEl>
                                          </p:spTgt>
                                        </p:tgtEl>
                                      </p:cBhvr>
                                    </p:animEffect>
                                    <p:anim calcmode="lin" valueType="num">
                                      <p:cBhvr>
                                        <p:cTn id="63" dur="800" decel="100000" fill="hold"/>
                                        <p:tgtEl>
                                          <p:spTgt spid="70658">
                                            <p:txEl>
                                              <p:pRg st="6" end="6"/>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70658">
                                            <p:txEl>
                                              <p:pRg st="6" end="6"/>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70658">
                                            <p:txEl>
                                              <p:pRg st="6" end="6"/>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70658">
                                            <p:txEl>
                                              <p:pRg st="6" end="6"/>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70658">
                                            <p:txEl>
                                              <p:pRg st="6" end="6"/>
                                            </p:txEl>
                                          </p:spTgt>
                                        </p:tgtEl>
                                        <p:attrNameLst>
                                          <p:attrName>ppt_y</p:attrName>
                                        </p:attrNameLst>
                                      </p:cBhvr>
                                      <p:tavLst>
                                        <p:tav tm="0">
                                          <p:val>
                                            <p:strVal val="#ppt_y+0.1"/>
                                          </p:val>
                                        </p:tav>
                                        <p:tav tm="100000">
                                          <p:val>
                                            <p:strVal val="#ppt_y"/>
                                          </p:val>
                                        </p:tav>
                                      </p:tavLst>
                                    </p:anim>
                                  </p:childTnLst>
                                </p:cTn>
                              </p:par>
                            </p:childTnLst>
                          </p:cTn>
                        </p:par>
                        <p:par>
                          <p:cTn id="68" fill="hold">
                            <p:stCondLst>
                              <p:cond delay="6000"/>
                            </p:stCondLst>
                            <p:childTnLst>
                              <p:par>
                                <p:cTn id="69" presetID="30" presetClass="entr" presetSubtype="0" fill="hold" grpId="0" nodeType="afterEffect">
                                  <p:stCondLst>
                                    <p:cond delay="0"/>
                                  </p:stCondLst>
                                  <p:childTnLst>
                                    <p:set>
                                      <p:cBhvr>
                                        <p:cTn id="70" dur="1" fill="hold">
                                          <p:stCondLst>
                                            <p:cond delay="0"/>
                                          </p:stCondLst>
                                        </p:cTn>
                                        <p:tgtEl>
                                          <p:spTgt spid="70658">
                                            <p:txEl>
                                              <p:pRg st="7" end="7"/>
                                            </p:txEl>
                                          </p:spTgt>
                                        </p:tgtEl>
                                        <p:attrNameLst>
                                          <p:attrName>style.visibility</p:attrName>
                                        </p:attrNameLst>
                                      </p:cBhvr>
                                      <p:to>
                                        <p:strVal val="visible"/>
                                      </p:to>
                                    </p:set>
                                    <p:animEffect transition="in" filter="fade">
                                      <p:cBhvr>
                                        <p:cTn id="71" dur="800" decel="100000"/>
                                        <p:tgtEl>
                                          <p:spTgt spid="70658">
                                            <p:txEl>
                                              <p:pRg st="7" end="7"/>
                                            </p:txEl>
                                          </p:spTgt>
                                        </p:tgtEl>
                                      </p:cBhvr>
                                    </p:animEffect>
                                    <p:anim calcmode="lin" valueType="num">
                                      <p:cBhvr>
                                        <p:cTn id="72" dur="800" decel="100000" fill="hold"/>
                                        <p:tgtEl>
                                          <p:spTgt spid="70658">
                                            <p:txEl>
                                              <p:pRg st="7" end="7"/>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70658">
                                            <p:txEl>
                                              <p:pRg st="7" end="7"/>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70658">
                                            <p:txEl>
                                              <p:pRg st="7" end="7"/>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0658">
                                            <p:txEl>
                                              <p:pRg st="7" end="7"/>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0658">
                                            <p:txEl>
                                              <p:pRg st="7" end="7"/>
                                            </p:txEl>
                                          </p:spTgt>
                                        </p:tgtEl>
                                        <p:attrNameLst>
                                          <p:attrName>ppt_y</p:attrName>
                                        </p:attrNameLst>
                                      </p:cBhvr>
                                      <p:tavLst>
                                        <p:tav tm="0">
                                          <p:val>
                                            <p:strVal val="#ppt_y+0.1"/>
                                          </p:val>
                                        </p:tav>
                                        <p:tav tm="100000">
                                          <p:val>
                                            <p:strVal val="#ppt_y"/>
                                          </p:val>
                                        </p:tav>
                                      </p:tavLst>
                                    </p:anim>
                                  </p:childTnLst>
                                </p:cTn>
                              </p:par>
                            </p:childTnLst>
                          </p:cTn>
                        </p:par>
                        <p:par>
                          <p:cTn id="77" fill="hold">
                            <p:stCondLst>
                              <p:cond delay="7000"/>
                            </p:stCondLst>
                            <p:childTnLst>
                              <p:par>
                                <p:cTn id="78" presetID="30" presetClass="entr" presetSubtype="0" fill="hold" grpId="0" nodeType="afterEffect">
                                  <p:stCondLst>
                                    <p:cond delay="0"/>
                                  </p:stCondLst>
                                  <p:childTnLst>
                                    <p:set>
                                      <p:cBhvr>
                                        <p:cTn id="79" dur="1" fill="hold">
                                          <p:stCondLst>
                                            <p:cond delay="0"/>
                                          </p:stCondLst>
                                        </p:cTn>
                                        <p:tgtEl>
                                          <p:spTgt spid="70658">
                                            <p:txEl>
                                              <p:pRg st="8" end="8"/>
                                            </p:txEl>
                                          </p:spTgt>
                                        </p:tgtEl>
                                        <p:attrNameLst>
                                          <p:attrName>style.visibility</p:attrName>
                                        </p:attrNameLst>
                                      </p:cBhvr>
                                      <p:to>
                                        <p:strVal val="visible"/>
                                      </p:to>
                                    </p:set>
                                    <p:animEffect transition="in" filter="fade">
                                      <p:cBhvr>
                                        <p:cTn id="80" dur="800" decel="100000"/>
                                        <p:tgtEl>
                                          <p:spTgt spid="70658">
                                            <p:txEl>
                                              <p:pRg st="8" end="8"/>
                                            </p:txEl>
                                          </p:spTgt>
                                        </p:tgtEl>
                                      </p:cBhvr>
                                    </p:animEffect>
                                    <p:anim calcmode="lin" valueType="num">
                                      <p:cBhvr>
                                        <p:cTn id="81" dur="800" decel="100000" fill="hold"/>
                                        <p:tgtEl>
                                          <p:spTgt spid="70658">
                                            <p:txEl>
                                              <p:pRg st="8" end="8"/>
                                            </p:txEl>
                                          </p:spTgt>
                                        </p:tgtEl>
                                        <p:attrNameLst>
                                          <p:attrName>style.rotation</p:attrName>
                                        </p:attrNameLst>
                                      </p:cBhvr>
                                      <p:tavLst>
                                        <p:tav tm="0">
                                          <p:val>
                                            <p:fltVal val="-90"/>
                                          </p:val>
                                        </p:tav>
                                        <p:tav tm="100000">
                                          <p:val>
                                            <p:fltVal val="0"/>
                                          </p:val>
                                        </p:tav>
                                      </p:tavLst>
                                    </p:anim>
                                    <p:anim calcmode="lin" valueType="num">
                                      <p:cBhvr>
                                        <p:cTn id="82" dur="800" decel="100000" fill="hold"/>
                                        <p:tgtEl>
                                          <p:spTgt spid="70658">
                                            <p:txEl>
                                              <p:pRg st="8" end="8"/>
                                            </p:txEl>
                                          </p:spTgt>
                                        </p:tgtEl>
                                        <p:attrNameLst>
                                          <p:attrName>ppt_x</p:attrName>
                                        </p:attrNameLst>
                                      </p:cBhvr>
                                      <p:tavLst>
                                        <p:tav tm="0">
                                          <p:val>
                                            <p:strVal val="#ppt_x+0.4"/>
                                          </p:val>
                                        </p:tav>
                                        <p:tav tm="100000">
                                          <p:val>
                                            <p:strVal val="#ppt_x-0.05"/>
                                          </p:val>
                                        </p:tav>
                                      </p:tavLst>
                                    </p:anim>
                                    <p:anim calcmode="lin" valueType="num">
                                      <p:cBhvr>
                                        <p:cTn id="83" dur="800" decel="100000" fill="hold"/>
                                        <p:tgtEl>
                                          <p:spTgt spid="70658">
                                            <p:txEl>
                                              <p:pRg st="8" end="8"/>
                                            </p:txEl>
                                          </p:spTgt>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0658">
                                            <p:txEl>
                                              <p:pRg st="8" end="8"/>
                                            </p:txEl>
                                          </p:spTgt>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0658">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250825" y="1052513"/>
            <a:ext cx="7850188" cy="4433887"/>
          </a:xfrm>
        </p:spPr>
        <p:txBody>
          <a:bodyPr/>
          <a:lstStyle/>
          <a:p>
            <a:pPr algn="r" rtl="1" eaLnBrk="1" hangingPunct="1">
              <a:buFontTx/>
              <a:buNone/>
            </a:pPr>
            <a:r>
              <a:rPr lang="fa-IR" sz="4400" smtClean="0">
                <a:solidFill>
                  <a:schemeClr val="tx2"/>
                </a:solidFill>
                <a:latin typeface="Arial" charset="0"/>
              </a:rPr>
              <a:t>هماتولوژي</a:t>
            </a:r>
          </a:p>
          <a:p>
            <a:pPr algn="r" rtl="1" eaLnBrk="1" hangingPunct="1">
              <a:buFontTx/>
              <a:buNone/>
            </a:pPr>
            <a:endParaRPr lang="en-US" smtClean="0">
              <a:latin typeface="Arial" charset="0"/>
            </a:endParaRPr>
          </a:p>
          <a:p>
            <a:pPr algn="r" rtl="1" eaLnBrk="1" hangingPunct="1"/>
            <a:r>
              <a:rPr lang="fa-IR" smtClean="0">
                <a:latin typeface="Arial" charset="0"/>
              </a:rPr>
              <a:t>آلفا تالاسمي (به شكل هيدروپس فتاليس)</a:t>
            </a:r>
          </a:p>
          <a:p>
            <a:pPr algn="r" rtl="1" eaLnBrk="1" hangingPunct="1"/>
            <a:r>
              <a:rPr lang="fa-IR" smtClean="0">
                <a:latin typeface="Arial" charset="0"/>
              </a:rPr>
              <a:t>اختلال ترومبوتيك مثل كمبود پروتئين</a:t>
            </a:r>
            <a:r>
              <a:rPr lang="en-US" smtClean="0">
                <a:latin typeface="Arial" charset="0"/>
              </a:rPr>
              <a:t> C</a:t>
            </a:r>
            <a:r>
              <a:rPr lang="fa-IR" smtClean="0">
                <a:latin typeface="Arial" charset="0"/>
              </a:rPr>
              <a:t>(</a:t>
            </a:r>
            <a:r>
              <a:rPr lang="ar-SA" smtClean="0">
                <a:latin typeface="Arial" charset="0"/>
              </a:rPr>
              <a:t>هموزيگوت </a:t>
            </a:r>
            <a:r>
              <a:rPr lang="fa-IR" smtClean="0">
                <a:latin typeface="Arial" charset="0"/>
              </a:rPr>
              <a:t>) </a:t>
            </a:r>
            <a:r>
              <a:rPr lang="ar-SA" smtClean="0">
                <a:latin typeface="Arial" charset="0"/>
              </a:rPr>
              <a:t>و فاكتور </a:t>
            </a:r>
            <a:r>
              <a:rPr lang="fa-IR" smtClean="0">
                <a:latin typeface="Arial" charset="0"/>
              </a:rPr>
              <a:t>5</a:t>
            </a:r>
            <a:r>
              <a:rPr lang="ar-SA" smtClean="0">
                <a:latin typeface="Arial" charset="0"/>
              </a:rPr>
              <a:t> ليدن </a:t>
            </a:r>
            <a:r>
              <a:rPr lang="fa-IR" smtClean="0">
                <a:latin typeface="Arial" charset="0"/>
              </a:rPr>
              <a:t>(</a:t>
            </a:r>
            <a:r>
              <a:rPr lang="ar-SA" smtClean="0">
                <a:latin typeface="Arial" charset="0"/>
              </a:rPr>
              <a:t>هموزيگوت</a:t>
            </a:r>
            <a:r>
              <a:rPr lang="fa-IR" smtClean="0"/>
              <a:t>)</a:t>
            </a:r>
            <a:endParaRPr lang="en-US"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800" decel="100000"/>
                                        <p:tgtEl>
                                          <p:spTgt spid="71682">
                                            <p:txEl>
                                              <p:pRg st="0" end="0"/>
                                            </p:txEl>
                                          </p:spTgt>
                                        </p:tgtEl>
                                      </p:cBhvr>
                                    </p:animEffect>
                                    <p:anim calcmode="lin" valueType="num">
                                      <p:cBhvr>
                                        <p:cTn id="8" dur="800" decel="100000" fill="hold"/>
                                        <p:tgtEl>
                                          <p:spTgt spid="7168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168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168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8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8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1682">
                                            <p:txEl>
                                              <p:pRg st="2" end="2"/>
                                            </p:txEl>
                                          </p:spTgt>
                                        </p:tgtEl>
                                        <p:attrNameLst>
                                          <p:attrName>style.visibility</p:attrName>
                                        </p:attrNameLst>
                                      </p:cBhvr>
                                      <p:to>
                                        <p:strVal val="visible"/>
                                      </p:to>
                                    </p:set>
                                    <p:animEffect transition="in" filter="fade">
                                      <p:cBhvr>
                                        <p:cTn id="16" dur="800" decel="100000"/>
                                        <p:tgtEl>
                                          <p:spTgt spid="71682">
                                            <p:txEl>
                                              <p:pRg st="2" end="2"/>
                                            </p:txEl>
                                          </p:spTgt>
                                        </p:tgtEl>
                                      </p:cBhvr>
                                    </p:animEffect>
                                    <p:anim calcmode="lin" valueType="num">
                                      <p:cBhvr>
                                        <p:cTn id="17" dur="800" decel="100000" fill="hold"/>
                                        <p:tgtEl>
                                          <p:spTgt spid="71682">
                                            <p:txEl>
                                              <p:pRg st="2" end="2"/>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71682">
                                            <p:txEl>
                                              <p:pRg st="2" end="2"/>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71682">
                                            <p:txEl>
                                              <p:pRg st="2" end="2"/>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1682">
                                            <p:txEl>
                                              <p:pRg st="2" end="2"/>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1682">
                                            <p:txEl>
                                              <p:pRg st="2" end="2"/>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71682">
                                            <p:txEl>
                                              <p:pRg st="3" end="3"/>
                                            </p:txEl>
                                          </p:spTgt>
                                        </p:tgtEl>
                                        <p:attrNameLst>
                                          <p:attrName>style.visibility</p:attrName>
                                        </p:attrNameLst>
                                      </p:cBhvr>
                                      <p:to>
                                        <p:strVal val="visible"/>
                                      </p:to>
                                    </p:set>
                                    <p:animEffect transition="in" filter="fade">
                                      <p:cBhvr>
                                        <p:cTn id="25" dur="800" decel="100000"/>
                                        <p:tgtEl>
                                          <p:spTgt spid="71682">
                                            <p:txEl>
                                              <p:pRg st="3" end="3"/>
                                            </p:txEl>
                                          </p:spTgt>
                                        </p:tgtEl>
                                      </p:cBhvr>
                                    </p:animEffect>
                                    <p:anim calcmode="lin" valueType="num">
                                      <p:cBhvr>
                                        <p:cTn id="26" dur="800" decel="100000" fill="hold"/>
                                        <p:tgtEl>
                                          <p:spTgt spid="71682">
                                            <p:txEl>
                                              <p:pRg st="3" end="3"/>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71682">
                                            <p:txEl>
                                              <p:pRg st="3" end="3"/>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71682">
                                            <p:txEl>
                                              <p:pRg st="3" end="3"/>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682">
                                            <p:txEl>
                                              <p:pRg st="3" end="3"/>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68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path\Perinatal\Anencephly.jpg"/>
          <p:cNvPicPr>
            <a:picLocks noGrp="1" noChangeAspect="1" noChangeArrowheads="1"/>
          </p:cNvPicPr>
          <p:nvPr>
            <p:ph idx="1"/>
          </p:nvPr>
        </p:nvPicPr>
        <p:blipFill>
          <a:blip r:embed="rId2"/>
          <a:srcRect/>
          <a:stretch>
            <a:fillRect/>
          </a:stretch>
        </p:blipFill>
        <p:spPr bwMode="auto">
          <a:xfrm>
            <a:off x="1142976" y="1643050"/>
            <a:ext cx="6143668" cy="464347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1"/>
          </p:nvPr>
        </p:nvSpPr>
        <p:spPr>
          <a:xfrm>
            <a:off x="250825" y="476250"/>
            <a:ext cx="7489825" cy="6121400"/>
          </a:xfrm>
        </p:spPr>
        <p:txBody>
          <a:bodyPr/>
          <a:lstStyle/>
          <a:p>
            <a:pPr algn="r" rtl="1" eaLnBrk="1" hangingPunct="1">
              <a:lnSpc>
                <a:spcPct val="80000"/>
              </a:lnSpc>
              <a:buFontTx/>
              <a:buNone/>
            </a:pPr>
            <a:r>
              <a:rPr lang="fa-IR" sz="3600" dirty="0" smtClean="0">
                <a:solidFill>
                  <a:schemeClr val="tx2"/>
                </a:solidFill>
                <a:latin typeface="Arial" charset="0"/>
              </a:rPr>
              <a:t>نوزادان</a:t>
            </a:r>
            <a:endParaRPr lang="en-US" sz="3600" dirty="0" smtClean="0">
              <a:solidFill>
                <a:schemeClr val="tx2"/>
              </a:solidFill>
              <a:latin typeface="Arial" charset="0"/>
            </a:endParaRPr>
          </a:p>
          <a:p>
            <a:pPr algn="r" rtl="1" eaLnBrk="1" hangingPunct="1">
              <a:lnSpc>
                <a:spcPct val="80000"/>
              </a:lnSpc>
            </a:pPr>
            <a:r>
              <a:rPr lang="fa-IR" sz="2800" dirty="0" smtClean="0">
                <a:latin typeface="Arial" charset="0"/>
              </a:rPr>
              <a:t>تريزومى 13</a:t>
            </a:r>
            <a:r>
              <a:rPr lang="en-US" sz="2800" dirty="0" smtClean="0">
                <a:latin typeface="Arial" charset="0"/>
              </a:rPr>
              <a:t> </a:t>
            </a:r>
            <a:r>
              <a:rPr lang="fa-IR" sz="2800" dirty="0" smtClean="0">
                <a:latin typeface="Arial" charset="0"/>
              </a:rPr>
              <a:t>و 18 و3 و 8 و 16</a:t>
            </a:r>
            <a:endParaRPr lang="en-US" sz="2800" dirty="0" smtClean="0">
              <a:latin typeface="Arial" charset="0"/>
            </a:endParaRPr>
          </a:p>
          <a:p>
            <a:pPr algn="r" rtl="1" eaLnBrk="1" hangingPunct="1">
              <a:lnSpc>
                <a:spcPct val="80000"/>
              </a:lnSpc>
            </a:pPr>
            <a:r>
              <a:rPr lang="fa-IR" sz="2800" dirty="0" smtClean="0">
                <a:latin typeface="Arial" charset="0"/>
              </a:rPr>
              <a:t>آنانسفالى</a:t>
            </a:r>
            <a:endParaRPr lang="en-US" sz="2800" dirty="0" smtClean="0">
              <a:latin typeface="Arial" charset="0"/>
            </a:endParaRPr>
          </a:p>
          <a:p>
            <a:pPr algn="r" rtl="1" eaLnBrk="1" hangingPunct="1">
              <a:lnSpc>
                <a:spcPct val="80000"/>
              </a:lnSpc>
            </a:pPr>
            <a:r>
              <a:rPr lang="fa-IR" sz="2800" dirty="0" smtClean="0">
                <a:latin typeface="Arial" charset="0"/>
              </a:rPr>
              <a:t>هيدروپس فتاليس با هر مكانيسم</a:t>
            </a:r>
            <a:endParaRPr lang="en-US" sz="2800" dirty="0" smtClean="0">
              <a:latin typeface="Arial" charset="0"/>
            </a:endParaRPr>
          </a:p>
          <a:p>
            <a:pPr algn="r" rtl="1" eaLnBrk="1" hangingPunct="1">
              <a:lnSpc>
                <a:spcPct val="80000"/>
              </a:lnSpc>
            </a:pPr>
            <a:r>
              <a:rPr lang="fa-IR" sz="2800" dirty="0" smtClean="0">
                <a:latin typeface="Arial" charset="0"/>
              </a:rPr>
              <a:t>سندرم فرياد گربه</a:t>
            </a:r>
            <a:endParaRPr lang="en-US" sz="2800" dirty="0" smtClean="0">
              <a:latin typeface="Arial" charset="0"/>
            </a:endParaRPr>
          </a:p>
          <a:p>
            <a:pPr algn="r" rtl="1" eaLnBrk="1" hangingPunct="1">
              <a:lnSpc>
                <a:spcPct val="80000"/>
              </a:lnSpc>
            </a:pPr>
            <a:r>
              <a:rPr lang="fa-IR" sz="2800" dirty="0" smtClean="0">
                <a:latin typeface="Arial" charset="0"/>
              </a:rPr>
              <a:t>هولوپروزنسفالى</a:t>
            </a:r>
            <a:endParaRPr lang="en-US" sz="2800" dirty="0" smtClean="0">
              <a:latin typeface="Arial" charset="0"/>
            </a:endParaRPr>
          </a:p>
          <a:p>
            <a:pPr algn="r" rtl="1" eaLnBrk="1" hangingPunct="1">
              <a:lnSpc>
                <a:spcPct val="80000"/>
              </a:lnSpc>
            </a:pPr>
            <a:r>
              <a:rPr lang="fa-IR" sz="2800" dirty="0" smtClean="0">
                <a:latin typeface="Arial" charset="0"/>
              </a:rPr>
              <a:t>سيرنگوميليا</a:t>
            </a:r>
            <a:endParaRPr lang="en-US" sz="2800" dirty="0" smtClean="0">
              <a:latin typeface="Arial" charset="0"/>
            </a:endParaRPr>
          </a:p>
          <a:p>
            <a:pPr algn="r" rtl="1" eaLnBrk="1" hangingPunct="1">
              <a:lnSpc>
                <a:spcPct val="80000"/>
              </a:lnSpc>
            </a:pPr>
            <a:r>
              <a:rPr lang="fa-IR" sz="2800" dirty="0" smtClean="0">
                <a:latin typeface="Arial" charset="0"/>
              </a:rPr>
              <a:t>كرانيوشيسيس</a:t>
            </a:r>
            <a:endParaRPr lang="en-US" sz="2800" dirty="0" smtClean="0">
              <a:latin typeface="Arial" charset="0"/>
            </a:endParaRPr>
          </a:p>
          <a:p>
            <a:pPr algn="r" rtl="1" eaLnBrk="1" hangingPunct="1">
              <a:lnSpc>
                <a:spcPct val="80000"/>
              </a:lnSpc>
            </a:pPr>
            <a:r>
              <a:rPr lang="fa-IR" sz="2800" dirty="0" smtClean="0">
                <a:latin typeface="Arial" charset="0"/>
              </a:rPr>
              <a:t>مننگوانسفالوسل ، مننگوهيدروانسفالوسل</a:t>
            </a:r>
            <a:endParaRPr lang="en-US" sz="2800" dirty="0" smtClean="0">
              <a:latin typeface="Arial" charset="0"/>
            </a:endParaRPr>
          </a:p>
          <a:p>
            <a:pPr algn="r" rtl="1" eaLnBrk="1" hangingPunct="1">
              <a:lnSpc>
                <a:spcPct val="80000"/>
              </a:lnSpc>
            </a:pPr>
            <a:r>
              <a:rPr lang="fa-IR" sz="2800" dirty="0" smtClean="0">
                <a:latin typeface="Arial" charset="0"/>
              </a:rPr>
              <a:t>ديسپلازى تاناتوفوريك يا كوتولگى كشنده نوزادى</a:t>
            </a:r>
            <a:r>
              <a:rPr lang="en-US" sz="2800" dirty="0" smtClean="0">
                <a:latin typeface="Arial" charset="0"/>
              </a:rPr>
              <a:t> </a:t>
            </a:r>
          </a:p>
          <a:p>
            <a:pPr algn="r" rtl="1" eaLnBrk="1" hangingPunct="1">
              <a:lnSpc>
                <a:spcPct val="80000"/>
              </a:lnSpc>
            </a:pPr>
            <a:r>
              <a:rPr lang="fa-IR" sz="2800" dirty="0" smtClean="0">
                <a:latin typeface="Arial" charset="0"/>
              </a:rPr>
              <a:t>سيكلو بيا همراه با هولوپروزنسفالى</a:t>
            </a:r>
            <a:endParaRPr lang="en-US" sz="2800" dirty="0" smtClean="0">
              <a:latin typeface="Arial" charset="0"/>
            </a:endParaRPr>
          </a:p>
          <a:p>
            <a:pPr algn="r" rtl="1" eaLnBrk="1" hangingPunct="1">
              <a:lnSpc>
                <a:spcPct val="80000"/>
              </a:lnSpc>
            </a:pPr>
            <a:r>
              <a:rPr lang="fa-IR" sz="2800" dirty="0" smtClean="0">
                <a:latin typeface="Arial" charset="0"/>
              </a:rPr>
              <a:t>ايكتيوزيس گراويس مادرزادى</a:t>
            </a:r>
            <a:endParaRPr lang="en-US" sz="2800" dirty="0" smtClean="0">
              <a:latin typeface="Arial" charset="0"/>
            </a:endParaRPr>
          </a:p>
          <a:p>
            <a:pPr algn="r" rtl="1" eaLnBrk="1" hangingPunct="1">
              <a:lnSpc>
                <a:spcPct val="80000"/>
              </a:lnSpc>
            </a:pPr>
            <a:r>
              <a:rPr lang="fa-IR" sz="2800" dirty="0" smtClean="0">
                <a:latin typeface="Arial" charset="0"/>
              </a:rPr>
              <a:t>شيزنسفالى</a:t>
            </a:r>
            <a:endParaRPr lang="en-US" sz="2800" dirty="0" smtClean="0">
              <a:latin typeface="Arial" charset="0"/>
            </a:endParaRPr>
          </a:p>
          <a:p>
            <a:pPr algn="r" rtl="1" eaLnBrk="1" hangingPunct="1">
              <a:lnSpc>
                <a:spcPct val="80000"/>
              </a:lnSpc>
            </a:pPr>
            <a:r>
              <a:rPr lang="fa-IR" sz="2800" dirty="0" smtClean="0">
                <a:latin typeface="Arial" charset="0"/>
              </a:rPr>
              <a:t>اگزانسفالى</a:t>
            </a:r>
            <a:endParaRPr lang="en-US" sz="2800" dirty="0" smtClean="0">
              <a:latin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 calcmode="lin" valueType="num">
                                      <p:cBhvr additive="base">
                                        <p:cTn id="7" dur="500" fill="hold"/>
                                        <p:tgtEl>
                                          <p:spTgt spid="72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2706">
                                            <p:txEl>
                                              <p:pRg st="1" end="1"/>
                                            </p:txEl>
                                          </p:spTgt>
                                        </p:tgtEl>
                                        <p:attrNameLst>
                                          <p:attrName>style.visibility</p:attrName>
                                        </p:attrNameLst>
                                      </p:cBhvr>
                                      <p:to>
                                        <p:strVal val="visible"/>
                                      </p:to>
                                    </p:set>
                                    <p:anim calcmode="lin" valueType="num">
                                      <p:cBhvr additive="base">
                                        <p:cTn id="12" dur="500" fill="hold"/>
                                        <p:tgtEl>
                                          <p:spTgt spid="7270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270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2706">
                                            <p:txEl>
                                              <p:pRg st="2" end="2"/>
                                            </p:txEl>
                                          </p:spTgt>
                                        </p:tgtEl>
                                        <p:attrNameLst>
                                          <p:attrName>style.visibility</p:attrName>
                                        </p:attrNameLst>
                                      </p:cBhvr>
                                      <p:to>
                                        <p:strVal val="visible"/>
                                      </p:to>
                                    </p:set>
                                    <p:anim calcmode="lin" valueType="num">
                                      <p:cBhvr additive="base">
                                        <p:cTn id="17" dur="500" fill="hold"/>
                                        <p:tgtEl>
                                          <p:spTgt spid="7270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270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2706">
                                            <p:txEl>
                                              <p:pRg st="3" end="3"/>
                                            </p:txEl>
                                          </p:spTgt>
                                        </p:tgtEl>
                                        <p:attrNameLst>
                                          <p:attrName>style.visibility</p:attrName>
                                        </p:attrNameLst>
                                      </p:cBhvr>
                                      <p:to>
                                        <p:strVal val="visible"/>
                                      </p:to>
                                    </p:set>
                                    <p:anim calcmode="lin" valueType="num">
                                      <p:cBhvr additive="base">
                                        <p:cTn id="22" dur="500" fill="hold"/>
                                        <p:tgtEl>
                                          <p:spTgt spid="7270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270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2706">
                                            <p:txEl>
                                              <p:pRg st="4" end="4"/>
                                            </p:txEl>
                                          </p:spTgt>
                                        </p:tgtEl>
                                        <p:attrNameLst>
                                          <p:attrName>style.visibility</p:attrName>
                                        </p:attrNameLst>
                                      </p:cBhvr>
                                      <p:to>
                                        <p:strVal val="visible"/>
                                      </p:to>
                                    </p:set>
                                    <p:anim calcmode="lin" valueType="num">
                                      <p:cBhvr additive="base">
                                        <p:cTn id="27" dur="500" fill="hold"/>
                                        <p:tgtEl>
                                          <p:spTgt spid="7270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270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2706">
                                            <p:txEl>
                                              <p:pRg st="5" end="5"/>
                                            </p:txEl>
                                          </p:spTgt>
                                        </p:tgtEl>
                                        <p:attrNameLst>
                                          <p:attrName>style.visibility</p:attrName>
                                        </p:attrNameLst>
                                      </p:cBhvr>
                                      <p:to>
                                        <p:strVal val="visible"/>
                                      </p:to>
                                    </p:set>
                                    <p:anim calcmode="lin" valueType="num">
                                      <p:cBhvr additive="base">
                                        <p:cTn id="32" dur="500" fill="hold"/>
                                        <p:tgtEl>
                                          <p:spTgt spid="7270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270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2706">
                                            <p:txEl>
                                              <p:pRg st="6" end="6"/>
                                            </p:txEl>
                                          </p:spTgt>
                                        </p:tgtEl>
                                        <p:attrNameLst>
                                          <p:attrName>style.visibility</p:attrName>
                                        </p:attrNameLst>
                                      </p:cBhvr>
                                      <p:to>
                                        <p:strVal val="visible"/>
                                      </p:to>
                                    </p:set>
                                    <p:anim calcmode="lin" valueType="num">
                                      <p:cBhvr additive="base">
                                        <p:cTn id="37" dur="500" fill="hold"/>
                                        <p:tgtEl>
                                          <p:spTgt spid="727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270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2706">
                                            <p:txEl>
                                              <p:pRg st="7" end="7"/>
                                            </p:txEl>
                                          </p:spTgt>
                                        </p:tgtEl>
                                        <p:attrNameLst>
                                          <p:attrName>style.visibility</p:attrName>
                                        </p:attrNameLst>
                                      </p:cBhvr>
                                      <p:to>
                                        <p:strVal val="visible"/>
                                      </p:to>
                                    </p:set>
                                    <p:anim calcmode="lin" valueType="num">
                                      <p:cBhvr additive="base">
                                        <p:cTn id="42" dur="500" fill="hold"/>
                                        <p:tgtEl>
                                          <p:spTgt spid="7270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2706">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2706">
                                            <p:txEl>
                                              <p:pRg st="8" end="8"/>
                                            </p:txEl>
                                          </p:spTgt>
                                        </p:tgtEl>
                                        <p:attrNameLst>
                                          <p:attrName>style.visibility</p:attrName>
                                        </p:attrNameLst>
                                      </p:cBhvr>
                                      <p:to>
                                        <p:strVal val="visible"/>
                                      </p:to>
                                    </p:set>
                                    <p:anim calcmode="lin" valueType="num">
                                      <p:cBhvr additive="base">
                                        <p:cTn id="47" dur="500" fill="hold"/>
                                        <p:tgtEl>
                                          <p:spTgt spid="7270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2706">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2706">
                                            <p:txEl>
                                              <p:pRg st="9" end="9"/>
                                            </p:txEl>
                                          </p:spTgt>
                                        </p:tgtEl>
                                        <p:attrNameLst>
                                          <p:attrName>style.visibility</p:attrName>
                                        </p:attrNameLst>
                                      </p:cBhvr>
                                      <p:to>
                                        <p:strVal val="visible"/>
                                      </p:to>
                                    </p:set>
                                    <p:anim calcmode="lin" valueType="num">
                                      <p:cBhvr additive="base">
                                        <p:cTn id="52" dur="500" fill="hold"/>
                                        <p:tgtEl>
                                          <p:spTgt spid="72706">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2706">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72706">
                                            <p:txEl>
                                              <p:pRg st="10" end="10"/>
                                            </p:txEl>
                                          </p:spTgt>
                                        </p:tgtEl>
                                        <p:attrNameLst>
                                          <p:attrName>style.visibility</p:attrName>
                                        </p:attrNameLst>
                                      </p:cBhvr>
                                      <p:to>
                                        <p:strVal val="visible"/>
                                      </p:to>
                                    </p:set>
                                    <p:anim calcmode="lin" valueType="num">
                                      <p:cBhvr additive="base">
                                        <p:cTn id="57" dur="500" fill="hold"/>
                                        <p:tgtEl>
                                          <p:spTgt spid="72706">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2706">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2706">
                                            <p:txEl>
                                              <p:pRg st="11" end="11"/>
                                            </p:txEl>
                                          </p:spTgt>
                                        </p:tgtEl>
                                        <p:attrNameLst>
                                          <p:attrName>style.visibility</p:attrName>
                                        </p:attrNameLst>
                                      </p:cBhvr>
                                      <p:to>
                                        <p:strVal val="visible"/>
                                      </p:to>
                                    </p:set>
                                    <p:anim calcmode="lin" valueType="num">
                                      <p:cBhvr additive="base">
                                        <p:cTn id="62" dur="500" fill="hold"/>
                                        <p:tgtEl>
                                          <p:spTgt spid="72706">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2706">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2706">
                                            <p:txEl>
                                              <p:pRg st="12" end="12"/>
                                            </p:txEl>
                                          </p:spTgt>
                                        </p:tgtEl>
                                        <p:attrNameLst>
                                          <p:attrName>style.visibility</p:attrName>
                                        </p:attrNameLst>
                                      </p:cBhvr>
                                      <p:to>
                                        <p:strVal val="visible"/>
                                      </p:to>
                                    </p:set>
                                    <p:anim calcmode="lin" valueType="num">
                                      <p:cBhvr additive="base">
                                        <p:cTn id="67" dur="500" fill="hold"/>
                                        <p:tgtEl>
                                          <p:spTgt spid="7270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2706">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2706">
                                            <p:txEl>
                                              <p:pRg st="13" end="13"/>
                                            </p:txEl>
                                          </p:spTgt>
                                        </p:tgtEl>
                                        <p:attrNameLst>
                                          <p:attrName>style.visibility</p:attrName>
                                        </p:attrNameLst>
                                      </p:cBhvr>
                                      <p:to>
                                        <p:strVal val="visible"/>
                                      </p:to>
                                    </p:set>
                                    <p:anim calcmode="lin" valueType="num">
                                      <p:cBhvr additive="base">
                                        <p:cTn id="72" dur="500" fill="hold"/>
                                        <p:tgtEl>
                                          <p:spTgt spid="72706">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270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گاستروشزی</a:t>
            </a:r>
            <a:endParaRPr lang="en-US" dirty="0"/>
          </a:p>
        </p:txBody>
      </p:sp>
      <p:pic>
        <p:nvPicPr>
          <p:cNvPr id="2050" name="Picture 2" descr="I:\path\Perinatal\gastrochisis.jpg"/>
          <p:cNvPicPr>
            <a:picLocks noGrp="1" noChangeAspect="1" noChangeArrowheads="1"/>
          </p:cNvPicPr>
          <p:nvPr>
            <p:ph idx="1"/>
          </p:nvPr>
        </p:nvPicPr>
        <p:blipFill>
          <a:blip r:embed="rId2"/>
          <a:srcRect/>
          <a:stretch>
            <a:fillRect/>
          </a:stretch>
        </p:blipFill>
        <p:spPr bwMode="auto">
          <a:xfrm>
            <a:off x="1371600" y="1763712"/>
            <a:ext cx="6400800" cy="42037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latin typeface="Arial" charset="0"/>
              </a:rPr>
              <a:t>هيدروپس فتاليس</a:t>
            </a:r>
            <a:endParaRPr lang="en-US" dirty="0"/>
          </a:p>
        </p:txBody>
      </p:sp>
      <p:pic>
        <p:nvPicPr>
          <p:cNvPr id="1026" name="Picture 2" descr="I:\path\Perinatal\Hydrops fetalis.jpg"/>
          <p:cNvPicPr>
            <a:picLocks noGrp="1" noChangeAspect="1" noChangeArrowheads="1"/>
          </p:cNvPicPr>
          <p:nvPr>
            <p:ph idx="1"/>
          </p:nvPr>
        </p:nvPicPr>
        <p:blipFill>
          <a:blip r:embed="rId2"/>
          <a:srcRect/>
          <a:stretch>
            <a:fillRect/>
          </a:stretch>
        </p:blipFill>
        <p:spPr bwMode="auto">
          <a:xfrm>
            <a:off x="571472" y="1643050"/>
            <a:ext cx="7143800" cy="485778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0825" y="152400"/>
            <a:ext cx="7416800" cy="828675"/>
          </a:xfrm>
        </p:spPr>
        <p:txBody>
          <a:bodyPr/>
          <a:lstStyle/>
          <a:p>
            <a:pPr algn="r" rtl="1" eaLnBrk="1" hangingPunct="1"/>
            <a:r>
              <a:rPr lang="ar-SA" b="1" smtClean="0">
                <a:solidFill>
                  <a:srgbClr val="4536B0"/>
                </a:solidFill>
              </a:rPr>
              <a:t>انديكاسيون هاى مادر</a:t>
            </a:r>
            <a:r>
              <a:rPr lang="fa-IR" b="1" smtClean="0">
                <a:solidFill>
                  <a:srgbClr val="4536B0"/>
                </a:solidFill>
              </a:rPr>
              <a:t>ی</a:t>
            </a:r>
            <a:r>
              <a:rPr lang="en-US" b="1" smtClean="0"/>
              <a:t> </a:t>
            </a:r>
            <a:r>
              <a:rPr lang="en-US" sz="2400" b="1" smtClean="0"/>
              <a:t> </a:t>
            </a:r>
          </a:p>
        </p:txBody>
      </p:sp>
      <p:sp>
        <p:nvSpPr>
          <p:cNvPr id="64515" name="Rectangle 3"/>
          <p:cNvSpPr>
            <a:spLocks noGrp="1" noChangeArrowheads="1"/>
          </p:cNvSpPr>
          <p:nvPr>
            <p:ph idx="1"/>
          </p:nvPr>
        </p:nvSpPr>
        <p:spPr>
          <a:xfrm>
            <a:off x="250825" y="908050"/>
            <a:ext cx="8353425" cy="5545138"/>
          </a:xfrm>
        </p:spPr>
        <p:txBody>
          <a:bodyPr/>
          <a:lstStyle/>
          <a:p>
            <a:pPr algn="r" rtl="1" eaLnBrk="1" hangingPunct="1">
              <a:lnSpc>
                <a:spcPct val="90000"/>
              </a:lnSpc>
              <a:buFontTx/>
              <a:buNone/>
            </a:pPr>
            <a:r>
              <a:rPr lang="fa-IR" smtClean="0">
                <a:cs typeface="B Lotus" pitchFamily="2" charset="-78"/>
              </a:rPr>
              <a:t>      </a:t>
            </a:r>
            <a:r>
              <a:rPr lang="fa-IR" sz="4000" smtClean="0">
                <a:solidFill>
                  <a:schemeClr val="tx2"/>
                </a:solidFill>
                <a:latin typeface="Arial" charset="0"/>
              </a:rPr>
              <a:t>قلب</a:t>
            </a:r>
            <a:endParaRPr lang="en-US" sz="4000" smtClean="0">
              <a:solidFill>
                <a:schemeClr val="tx2"/>
              </a:solidFill>
              <a:latin typeface="Arial" charset="0"/>
            </a:endParaRPr>
          </a:p>
          <a:p>
            <a:pPr lvl="2" algn="r" rtl="1" eaLnBrk="1" hangingPunct="1">
              <a:lnSpc>
                <a:spcPct val="90000"/>
              </a:lnSpc>
            </a:pPr>
            <a:r>
              <a:rPr lang="fa-IR" sz="3200" smtClean="0">
                <a:latin typeface="Arial" charset="0"/>
              </a:rPr>
              <a:t>هر بيمارى دريچه اى كه به نارسايى قلبى منجر به فانكشنال كلاس 3 و 4 رسيده و غير قابل برگشت به 2 باشد</a:t>
            </a:r>
            <a:endParaRPr lang="en-US" sz="3200" smtClean="0">
              <a:latin typeface="Arial" charset="0"/>
            </a:endParaRPr>
          </a:p>
          <a:p>
            <a:pPr lvl="2" algn="r" rtl="1" eaLnBrk="1" hangingPunct="1">
              <a:lnSpc>
                <a:spcPct val="90000"/>
              </a:lnSpc>
            </a:pPr>
            <a:r>
              <a:rPr lang="fa-IR" sz="3200" smtClean="0">
                <a:latin typeface="Arial" charset="0"/>
              </a:rPr>
              <a:t>هر نوع مسائل حاد قلبى غير از عروق كرونر كه به فانكشنال كلاس 3 و4 رسيده باشد ،از قبيل ميوكارديت و پريكارديت</a:t>
            </a:r>
            <a:r>
              <a:rPr lang="en-US" sz="3200" smtClean="0">
                <a:latin typeface="Arial" charset="0"/>
              </a:rPr>
              <a:t> </a:t>
            </a:r>
          </a:p>
          <a:p>
            <a:pPr lvl="2" algn="r" rtl="1" eaLnBrk="1" hangingPunct="1">
              <a:lnSpc>
                <a:spcPct val="90000"/>
              </a:lnSpc>
            </a:pPr>
            <a:r>
              <a:rPr lang="fa-IR" sz="3200" smtClean="0">
                <a:latin typeface="Arial" charset="0"/>
              </a:rPr>
              <a:t>سابقه بيمارى كارديو ميو پاتى ديلاته در باردارى هاى قبلى</a:t>
            </a:r>
            <a:r>
              <a:rPr lang="en-US" sz="3200" smtClean="0">
                <a:latin typeface="Arial" charset="0"/>
              </a:rPr>
              <a:t> </a:t>
            </a:r>
          </a:p>
          <a:p>
            <a:pPr lvl="2" algn="r" rtl="1" eaLnBrk="1" hangingPunct="1">
              <a:lnSpc>
                <a:spcPct val="90000"/>
              </a:lnSpc>
            </a:pPr>
            <a:r>
              <a:rPr lang="fa-IR" sz="3200" smtClean="0">
                <a:latin typeface="Arial" charset="0"/>
              </a:rPr>
              <a:t>سندرم مارفان در صورتى كه قطر آئورت           صعودى بيش از 5 سانتى متر باشد</a:t>
            </a:r>
            <a:r>
              <a:rPr lang="en-US" sz="3200" smtClean="0">
                <a:latin typeface="Arial" charset="0"/>
              </a:rPr>
              <a:t> </a:t>
            </a:r>
          </a:p>
          <a:p>
            <a:pPr lvl="2" algn="r" rtl="1" eaLnBrk="1" hangingPunct="1">
              <a:lnSpc>
                <a:spcPct val="90000"/>
              </a:lnSpc>
            </a:pPr>
            <a:r>
              <a:rPr lang="fa-IR" sz="3200" smtClean="0">
                <a:latin typeface="Arial" charset="0"/>
              </a:rPr>
              <a:t>آيزن منگر</a:t>
            </a:r>
            <a:r>
              <a:rPr lang="en-US" sz="320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in)">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800" decel="100000"/>
                                        <p:tgtEl>
                                          <p:spTgt spid="64515">
                                            <p:txEl>
                                              <p:pRg st="0" end="0"/>
                                            </p:txEl>
                                          </p:spTgt>
                                        </p:tgtEl>
                                      </p:cBhvr>
                                    </p:animEffect>
                                    <p:anim calcmode="lin" valueType="num">
                                      <p:cBhvr>
                                        <p:cTn id="13" dur="800" decel="100000" fill="hold"/>
                                        <p:tgtEl>
                                          <p:spTgt spid="6451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6451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451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451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45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64515">
                                            <p:txEl>
                                              <p:pRg st="1" end="1"/>
                                            </p:txEl>
                                          </p:spTgt>
                                        </p:tgtEl>
                                        <p:attrNameLst>
                                          <p:attrName>style.visibility</p:attrName>
                                        </p:attrNameLst>
                                      </p:cBhvr>
                                      <p:to>
                                        <p:strVal val="visible"/>
                                      </p:to>
                                    </p:set>
                                    <p:animEffect transition="in" filter="fade">
                                      <p:cBhvr>
                                        <p:cTn id="22" dur="800" decel="100000"/>
                                        <p:tgtEl>
                                          <p:spTgt spid="64515">
                                            <p:txEl>
                                              <p:pRg st="1" end="1"/>
                                            </p:txEl>
                                          </p:spTgt>
                                        </p:tgtEl>
                                      </p:cBhvr>
                                    </p:animEffect>
                                    <p:anim calcmode="lin" valueType="num">
                                      <p:cBhvr>
                                        <p:cTn id="23" dur="800" decel="100000" fill="hold"/>
                                        <p:tgtEl>
                                          <p:spTgt spid="64515">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64515">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64515">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4515">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451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64515">
                                            <p:txEl>
                                              <p:pRg st="2" end="2"/>
                                            </p:txEl>
                                          </p:spTgt>
                                        </p:tgtEl>
                                        <p:attrNameLst>
                                          <p:attrName>style.visibility</p:attrName>
                                        </p:attrNameLst>
                                      </p:cBhvr>
                                      <p:to>
                                        <p:strVal val="visible"/>
                                      </p:to>
                                    </p:set>
                                    <p:animEffect transition="in" filter="fade">
                                      <p:cBhvr>
                                        <p:cTn id="32" dur="800" decel="100000"/>
                                        <p:tgtEl>
                                          <p:spTgt spid="64515">
                                            <p:txEl>
                                              <p:pRg st="2" end="2"/>
                                            </p:txEl>
                                          </p:spTgt>
                                        </p:tgtEl>
                                      </p:cBhvr>
                                    </p:animEffect>
                                    <p:anim calcmode="lin" valueType="num">
                                      <p:cBhvr>
                                        <p:cTn id="33" dur="800" decel="100000" fill="hold"/>
                                        <p:tgtEl>
                                          <p:spTgt spid="6451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6451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6451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451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451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64515">
                                            <p:txEl>
                                              <p:pRg st="3" end="3"/>
                                            </p:txEl>
                                          </p:spTgt>
                                        </p:tgtEl>
                                        <p:attrNameLst>
                                          <p:attrName>style.visibility</p:attrName>
                                        </p:attrNameLst>
                                      </p:cBhvr>
                                      <p:to>
                                        <p:strVal val="visible"/>
                                      </p:to>
                                    </p:set>
                                    <p:animEffect transition="in" filter="fade">
                                      <p:cBhvr>
                                        <p:cTn id="42" dur="800" decel="100000"/>
                                        <p:tgtEl>
                                          <p:spTgt spid="64515">
                                            <p:txEl>
                                              <p:pRg st="3" end="3"/>
                                            </p:txEl>
                                          </p:spTgt>
                                        </p:tgtEl>
                                      </p:cBhvr>
                                    </p:animEffect>
                                    <p:anim calcmode="lin" valueType="num">
                                      <p:cBhvr>
                                        <p:cTn id="43" dur="800" decel="100000" fill="hold"/>
                                        <p:tgtEl>
                                          <p:spTgt spid="64515">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64515">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64515">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4515">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451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64515">
                                            <p:txEl>
                                              <p:pRg st="4" end="4"/>
                                            </p:txEl>
                                          </p:spTgt>
                                        </p:tgtEl>
                                        <p:attrNameLst>
                                          <p:attrName>style.visibility</p:attrName>
                                        </p:attrNameLst>
                                      </p:cBhvr>
                                      <p:to>
                                        <p:strVal val="visible"/>
                                      </p:to>
                                    </p:set>
                                    <p:animEffect transition="in" filter="fade">
                                      <p:cBhvr>
                                        <p:cTn id="52" dur="800" decel="100000"/>
                                        <p:tgtEl>
                                          <p:spTgt spid="64515">
                                            <p:txEl>
                                              <p:pRg st="4" end="4"/>
                                            </p:txEl>
                                          </p:spTgt>
                                        </p:tgtEl>
                                      </p:cBhvr>
                                    </p:animEffect>
                                    <p:anim calcmode="lin" valueType="num">
                                      <p:cBhvr>
                                        <p:cTn id="53" dur="800" decel="100000" fill="hold"/>
                                        <p:tgtEl>
                                          <p:spTgt spid="64515">
                                            <p:txEl>
                                              <p:pRg st="4" end="4"/>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64515">
                                            <p:txEl>
                                              <p:pRg st="4" end="4"/>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64515">
                                            <p:txEl>
                                              <p:pRg st="4" end="4"/>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4515">
                                            <p:txEl>
                                              <p:pRg st="4" end="4"/>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451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64515">
                                            <p:txEl>
                                              <p:pRg st="5" end="5"/>
                                            </p:txEl>
                                          </p:spTgt>
                                        </p:tgtEl>
                                        <p:attrNameLst>
                                          <p:attrName>style.visibility</p:attrName>
                                        </p:attrNameLst>
                                      </p:cBhvr>
                                      <p:to>
                                        <p:strVal val="visible"/>
                                      </p:to>
                                    </p:set>
                                    <p:animEffect transition="in" filter="fade">
                                      <p:cBhvr>
                                        <p:cTn id="62" dur="800" decel="100000"/>
                                        <p:tgtEl>
                                          <p:spTgt spid="64515">
                                            <p:txEl>
                                              <p:pRg st="5" end="5"/>
                                            </p:txEl>
                                          </p:spTgt>
                                        </p:tgtEl>
                                      </p:cBhvr>
                                    </p:animEffect>
                                    <p:anim calcmode="lin" valueType="num">
                                      <p:cBhvr>
                                        <p:cTn id="63" dur="800" decel="100000" fill="hold"/>
                                        <p:tgtEl>
                                          <p:spTgt spid="64515">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64515">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64515">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4515">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4515">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idx="1"/>
          </p:nvPr>
        </p:nvSpPr>
        <p:spPr>
          <a:xfrm>
            <a:off x="0" y="428625"/>
            <a:ext cx="7885113" cy="5880100"/>
          </a:xfrm>
        </p:spPr>
        <p:txBody>
          <a:bodyPr/>
          <a:lstStyle/>
          <a:p>
            <a:pPr algn="r" rtl="1" eaLnBrk="1" hangingPunct="1">
              <a:buFontTx/>
              <a:buNone/>
            </a:pPr>
            <a:r>
              <a:rPr lang="fa-IR" b="1" smtClean="0">
                <a:solidFill>
                  <a:schemeClr val="tx2"/>
                </a:solidFill>
                <a:latin typeface="Arial" charset="0"/>
              </a:rPr>
              <a:t>گوارش</a:t>
            </a:r>
            <a:endParaRPr lang="en-US" b="1" smtClean="0">
              <a:solidFill>
                <a:schemeClr val="tx2"/>
              </a:solidFill>
              <a:latin typeface="Arial" charset="0"/>
            </a:endParaRPr>
          </a:p>
          <a:p>
            <a:pPr lvl="2" algn="r" rtl="1" eaLnBrk="1" hangingPunct="1"/>
            <a:r>
              <a:rPr lang="fa-IR" sz="3200" smtClean="0">
                <a:latin typeface="Arial" charset="0"/>
              </a:rPr>
              <a:t>كبد چرب باردارى</a:t>
            </a:r>
            <a:endParaRPr lang="en-US" sz="3200" smtClean="0">
              <a:latin typeface="Arial" charset="0"/>
            </a:endParaRPr>
          </a:p>
          <a:p>
            <a:pPr lvl="2" algn="r" rtl="1" eaLnBrk="1" hangingPunct="1"/>
            <a:r>
              <a:rPr lang="fa-IR" sz="3200" smtClean="0">
                <a:latin typeface="Arial" charset="0"/>
              </a:rPr>
              <a:t>واريس مرى گريد 3</a:t>
            </a:r>
            <a:endParaRPr lang="en-US" sz="3200" smtClean="0">
              <a:latin typeface="Arial" charset="0"/>
            </a:endParaRPr>
          </a:p>
          <a:p>
            <a:pPr lvl="2" algn="r" rtl="1" eaLnBrk="1" hangingPunct="1"/>
            <a:r>
              <a:rPr lang="fa-IR" sz="3200" smtClean="0">
                <a:latin typeface="Arial" charset="0"/>
              </a:rPr>
              <a:t>سابقه خونريزى از واريس مرى به دنبال افزايش فشار وريد پورت</a:t>
            </a:r>
            <a:r>
              <a:rPr lang="en-US" sz="3200" smtClean="0">
                <a:latin typeface="Arial" charset="0"/>
              </a:rPr>
              <a:t> </a:t>
            </a:r>
          </a:p>
          <a:p>
            <a:pPr lvl="2" algn="r" rtl="1" eaLnBrk="1" hangingPunct="1"/>
            <a:r>
              <a:rPr lang="fa-IR" sz="3200" smtClean="0">
                <a:latin typeface="Arial" charset="0"/>
              </a:rPr>
              <a:t>هپاتيت اتوايميون غيرقابل كنترل</a:t>
            </a:r>
            <a:r>
              <a:rPr lang="en-US" sz="3200" b="1" smtClean="0">
                <a:latin typeface="Arial" charset="0"/>
              </a:rPr>
              <a:t> </a:t>
            </a:r>
            <a:endParaRPr lang="en-US" sz="3200" smtClean="0">
              <a:latin typeface="Arial" charset="0"/>
            </a:endParaRPr>
          </a:p>
          <a:p>
            <a:pPr algn="r" rtl="1" eaLnBrk="1" hangingPunct="1">
              <a:buFontTx/>
              <a:buNone/>
            </a:pPr>
            <a:r>
              <a:rPr lang="fa-IR" b="1" smtClean="0">
                <a:solidFill>
                  <a:schemeClr val="tx2"/>
                </a:solidFill>
                <a:latin typeface="Arial" charset="0"/>
              </a:rPr>
              <a:t>نفرو لو ژى</a:t>
            </a:r>
            <a:endParaRPr lang="en-US" smtClean="0">
              <a:solidFill>
                <a:schemeClr val="tx2"/>
              </a:solidFill>
              <a:latin typeface="Arial" charset="0"/>
            </a:endParaRPr>
          </a:p>
          <a:p>
            <a:pPr lvl="1" algn="r" rtl="1" eaLnBrk="1" hangingPunct="1">
              <a:buFontTx/>
              <a:buNone/>
            </a:pPr>
            <a:r>
              <a:rPr lang="fa-IR" sz="3200" smtClean="0">
                <a:latin typeface="Arial" charset="0"/>
              </a:rPr>
              <a:t>       نارسايى كليه</a:t>
            </a:r>
            <a:r>
              <a:rPr lang="en-US" sz="3200" smtClean="0">
                <a:latin typeface="Arial" charset="0"/>
              </a:rPr>
              <a:t> </a:t>
            </a:r>
          </a:p>
          <a:p>
            <a:pPr lvl="1" algn="r" rtl="1" eaLnBrk="1" hangingPunct="1">
              <a:buFontTx/>
              <a:buNone/>
            </a:pPr>
            <a:r>
              <a:rPr lang="fa-IR" sz="3200" smtClean="0">
                <a:latin typeface="Arial" charset="0"/>
              </a:rPr>
              <a:t>       فشار خون غير قابل كنترل با داروهاى مجاز دردوران باردارى</a:t>
            </a:r>
            <a:endParaRPr lang="en-US" sz="32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800" decel="100000"/>
                                        <p:tgtEl>
                                          <p:spTgt spid="65538">
                                            <p:txEl>
                                              <p:pRg st="0" end="0"/>
                                            </p:txEl>
                                          </p:spTgt>
                                        </p:tgtEl>
                                      </p:cBhvr>
                                    </p:animEffect>
                                    <p:anim calcmode="lin" valueType="num">
                                      <p:cBhvr>
                                        <p:cTn id="8" dur="800" decel="100000" fill="hold"/>
                                        <p:tgtEl>
                                          <p:spTgt spid="655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55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55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55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5538">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5538">
                                            <p:txEl>
                                              <p:pRg st="1" end="1"/>
                                            </p:txEl>
                                          </p:spTgt>
                                        </p:tgtEl>
                                        <p:attrNameLst>
                                          <p:attrName>style.visibility</p:attrName>
                                        </p:attrNameLst>
                                      </p:cBhvr>
                                      <p:to>
                                        <p:strVal val="visible"/>
                                      </p:to>
                                    </p:set>
                                    <p:animEffect transition="in" filter="fade">
                                      <p:cBhvr>
                                        <p:cTn id="16" dur="800" decel="100000"/>
                                        <p:tgtEl>
                                          <p:spTgt spid="65538">
                                            <p:txEl>
                                              <p:pRg st="1" end="1"/>
                                            </p:txEl>
                                          </p:spTgt>
                                        </p:tgtEl>
                                      </p:cBhvr>
                                    </p:animEffect>
                                    <p:anim calcmode="lin" valueType="num">
                                      <p:cBhvr>
                                        <p:cTn id="17" dur="800" decel="100000" fill="hold"/>
                                        <p:tgtEl>
                                          <p:spTgt spid="65538">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65538">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65538">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5538">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5538">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5538">
                                            <p:txEl>
                                              <p:pRg st="2" end="2"/>
                                            </p:txEl>
                                          </p:spTgt>
                                        </p:tgtEl>
                                        <p:attrNameLst>
                                          <p:attrName>style.visibility</p:attrName>
                                        </p:attrNameLst>
                                      </p:cBhvr>
                                      <p:to>
                                        <p:strVal val="visible"/>
                                      </p:to>
                                    </p:set>
                                    <p:animEffect transition="in" filter="fade">
                                      <p:cBhvr>
                                        <p:cTn id="25" dur="800" decel="100000"/>
                                        <p:tgtEl>
                                          <p:spTgt spid="65538">
                                            <p:txEl>
                                              <p:pRg st="2" end="2"/>
                                            </p:txEl>
                                          </p:spTgt>
                                        </p:tgtEl>
                                      </p:cBhvr>
                                    </p:animEffect>
                                    <p:anim calcmode="lin" valueType="num">
                                      <p:cBhvr>
                                        <p:cTn id="26" dur="800" decel="100000" fill="hold"/>
                                        <p:tgtEl>
                                          <p:spTgt spid="65538">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5538">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5538">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5538">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5538">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5538">
                                            <p:txEl>
                                              <p:pRg st="3" end="3"/>
                                            </p:txEl>
                                          </p:spTgt>
                                        </p:tgtEl>
                                        <p:attrNameLst>
                                          <p:attrName>style.visibility</p:attrName>
                                        </p:attrNameLst>
                                      </p:cBhvr>
                                      <p:to>
                                        <p:strVal val="visible"/>
                                      </p:to>
                                    </p:set>
                                    <p:animEffect transition="in" filter="fade">
                                      <p:cBhvr>
                                        <p:cTn id="34" dur="800" decel="100000"/>
                                        <p:tgtEl>
                                          <p:spTgt spid="65538">
                                            <p:txEl>
                                              <p:pRg st="3" end="3"/>
                                            </p:txEl>
                                          </p:spTgt>
                                        </p:tgtEl>
                                      </p:cBhvr>
                                    </p:animEffect>
                                    <p:anim calcmode="lin" valueType="num">
                                      <p:cBhvr>
                                        <p:cTn id="35" dur="800" decel="100000" fill="hold"/>
                                        <p:tgtEl>
                                          <p:spTgt spid="65538">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5538">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5538">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5538">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5538">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65538">
                                            <p:txEl>
                                              <p:pRg st="4" end="4"/>
                                            </p:txEl>
                                          </p:spTgt>
                                        </p:tgtEl>
                                        <p:attrNameLst>
                                          <p:attrName>style.visibility</p:attrName>
                                        </p:attrNameLst>
                                      </p:cBhvr>
                                      <p:to>
                                        <p:strVal val="visible"/>
                                      </p:to>
                                    </p:set>
                                    <p:animEffect transition="in" filter="fade">
                                      <p:cBhvr>
                                        <p:cTn id="43" dur="800" decel="100000"/>
                                        <p:tgtEl>
                                          <p:spTgt spid="65538">
                                            <p:txEl>
                                              <p:pRg st="4" end="4"/>
                                            </p:txEl>
                                          </p:spTgt>
                                        </p:tgtEl>
                                      </p:cBhvr>
                                    </p:animEffect>
                                    <p:anim calcmode="lin" valueType="num">
                                      <p:cBhvr>
                                        <p:cTn id="44" dur="800" decel="100000" fill="hold"/>
                                        <p:tgtEl>
                                          <p:spTgt spid="65538">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65538">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5538">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5538">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5538">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65538">
                                            <p:txEl>
                                              <p:pRg st="5" end="5"/>
                                            </p:txEl>
                                          </p:spTgt>
                                        </p:tgtEl>
                                        <p:attrNameLst>
                                          <p:attrName>style.visibility</p:attrName>
                                        </p:attrNameLst>
                                      </p:cBhvr>
                                      <p:to>
                                        <p:strVal val="visible"/>
                                      </p:to>
                                    </p:set>
                                    <p:animEffect transition="in" filter="fade">
                                      <p:cBhvr>
                                        <p:cTn id="53" dur="800" decel="100000"/>
                                        <p:tgtEl>
                                          <p:spTgt spid="65538">
                                            <p:txEl>
                                              <p:pRg st="5" end="5"/>
                                            </p:txEl>
                                          </p:spTgt>
                                        </p:tgtEl>
                                      </p:cBhvr>
                                    </p:animEffect>
                                    <p:anim calcmode="lin" valueType="num">
                                      <p:cBhvr>
                                        <p:cTn id="54" dur="800" decel="100000" fill="hold"/>
                                        <p:tgtEl>
                                          <p:spTgt spid="65538">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65538">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65538">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65538">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65538">
                                            <p:txEl>
                                              <p:pRg st="5" end="5"/>
                                            </p:txEl>
                                          </p:spTgt>
                                        </p:tgtEl>
                                        <p:attrNameLst>
                                          <p:attrName>ppt_y</p:attrName>
                                        </p:attrNameLst>
                                      </p:cBhvr>
                                      <p:tavLst>
                                        <p:tav tm="0">
                                          <p:val>
                                            <p:strVal val="#ppt_y+0.1"/>
                                          </p:val>
                                        </p:tav>
                                        <p:tav tm="100000">
                                          <p:val>
                                            <p:strVal val="#ppt_y"/>
                                          </p:val>
                                        </p:tav>
                                      </p:tavLst>
                                    </p:anim>
                                  </p:childTnLst>
                                </p:cTn>
                              </p:par>
                            </p:childTnLst>
                          </p:cTn>
                        </p:par>
                        <p:par>
                          <p:cTn id="59" fill="hold">
                            <p:stCondLst>
                              <p:cond delay="1000"/>
                            </p:stCondLst>
                            <p:childTnLst>
                              <p:par>
                                <p:cTn id="60" presetID="30" presetClass="entr" presetSubtype="0" fill="hold" grpId="0" nodeType="afterEffect">
                                  <p:stCondLst>
                                    <p:cond delay="0"/>
                                  </p:stCondLst>
                                  <p:childTnLst>
                                    <p:set>
                                      <p:cBhvr>
                                        <p:cTn id="61" dur="1" fill="hold">
                                          <p:stCondLst>
                                            <p:cond delay="0"/>
                                          </p:stCondLst>
                                        </p:cTn>
                                        <p:tgtEl>
                                          <p:spTgt spid="65538">
                                            <p:txEl>
                                              <p:pRg st="6" end="6"/>
                                            </p:txEl>
                                          </p:spTgt>
                                        </p:tgtEl>
                                        <p:attrNameLst>
                                          <p:attrName>style.visibility</p:attrName>
                                        </p:attrNameLst>
                                      </p:cBhvr>
                                      <p:to>
                                        <p:strVal val="visible"/>
                                      </p:to>
                                    </p:set>
                                    <p:animEffect transition="in" filter="fade">
                                      <p:cBhvr>
                                        <p:cTn id="62" dur="800" decel="100000"/>
                                        <p:tgtEl>
                                          <p:spTgt spid="65538">
                                            <p:txEl>
                                              <p:pRg st="6" end="6"/>
                                            </p:txEl>
                                          </p:spTgt>
                                        </p:tgtEl>
                                      </p:cBhvr>
                                    </p:animEffect>
                                    <p:anim calcmode="lin" valueType="num">
                                      <p:cBhvr>
                                        <p:cTn id="63" dur="800" decel="100000" fill="hold"/>
                                        <p:tgtEl>
                                          <p:spTgt spid="65538">
                                            <p:txEl>
                                              <p:pRg st="6" end="6"/>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65538">
                                            <p:txEl>
                                              <p:pRg st="6" end="6"/>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65538">
                                            <p:txEl>
                                              <p:pRg st="6" end="6"/>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5538">
                                            <p:txEl>
                                              <p:pRg st="6" end="6"/>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5538">
                                            <p:txEl>
                                              <p:pRg st="6" end="6"/>
                                            </p:txEl>
                                          </p:spTgt>
                                        </p:tgtEl>
                                        <p:attrNameLst>
                                          <p:attrName>ppt_y</p:attrName>
                                        </p:attrNameLst>
                                      </p:cBhvr>
                                      <p:tavLst>
                                        <p:tav tm="0">
                                          <p:val>
                                            <p:strVal val="#ppt_y+0.1"/>
                                          </p:val>
                                        </p:tav>
                                        <p:tav tm="100000">
                                          <p:val>
                                            <p:strVal val="#ppt_y"/>
                                          </p:val>
                                        </p:tav>
                                      </p:tavLst>
                                    </p:anim>
                                  </p:childTnLst>
                                </p:cTn>
                              </p:par>
                            </p:childTnLst>
                          </p:cTn>
                        </p:par>
                        <p:par>
                          <p:cTn id="68" fill="hold">
                            <p:stCondLst>
                              <p:cond delay="2000"/>
                            </p:stCondLst>
                            <p:childTnLst>
                              <p:par>
                                <p:cTn id="69" presetID="30" presetClass="entr" presetSubtype="0" fill="hold" grpId="0" nodeType="afterEffect">
                                  <p:stCondLst>
                                    <p:cond delay="0"/>
                                  </p:stCondLst>
                                  <p:childTnLst>
                                    <p:set>
                                      <p:cBhvr>
                                        <p:cTn id="70" dur="1" fill="hold">
                                          <p:stCondLst>
                                            <p:cond delay="0"/>
                                          </p:stCondLst>
                                        </p:cTn>
                                        <p:tgtEl>
                                          <p:spTgt spid="65538">
                                            <p:txEl>
                                              <p:pRg st="7" end="7"/>
                                            </p:txEl>
                                          </p:spTgt>
                                        </p:tgtEl>
                                        <p:attrNameLst>
                                          <p:attrName>style.visibility</p:attrName>
                                        </p:attrNameLst>
                                      </p:cBhvr>
                                      <p:to>
                                        <p:strVal val="visible"/>
                                      </p:to>
                                    </p:set>
                                    <p:animEffect transition="in" filter="fade">
                                      <p:cBhvr>
                                        <p:cTn id="71" dur="800" decel="100000"/>
                                        <p:tgtEl>
                                          <p:spTgt spid="65538">
                                            <p:txEl>
                                              <p:pRg st="7" end="7"/>
                                            </p:txEl>
                                          </p:spTgt>
                                        </p:tgtEl>
                                      </p:cBhvr>
                                    </p:animEffect>
                                    <p:anim calcmode="lin" valueType="num">
                                      <p:cBhvr>
                                        <p:cTn id="72" dur="800" decel="100000" fill="hold"/>
                                        <p:tgtEl>
                                          <p:spTgt spid="65538">
                                            <p:txEl>
                                              <p:pRg st="7" end="7"/>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65538">
                                            <p:txEl>
                                              <p:pRg st="7" end="7"/>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65538">
                                            <p:txEl>
                                              <p:pRg st="7" end="7"/>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65538">
                                            <p:txEl>
                                              <p:pRg st="7" end="7"/>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65538">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285750" y="0"/>
            <a:ext cx="7777163" cy="5810250"/>
          </a:xfrm>
        </p:spPr>
        <p:txBody>
          <a:bodyPr/>
          <a:lstStyle/>
          <a:p>
            <a:pPr lvl="2" algn="r" rtl="1" eaLnBrk="1" hangingPunct="1">
              <a:lnSpc>
                <a:spcPct val="90000"/>
              </a:lnSpc>
              <a:buFontTx/>
              <a:buNone/>
            </a:pPr>
            <a:r>
              <a:rPr lang="en-US" sz="4400" smtClean="0">
                <a:solidFill>
                  <a:schemeClr val="tx2"/>
                </a:solidFill>
                <a:cs typeface="B Lotus" pitchFamily="2" charset="-78"/>
              </a:rPr>
              <a:t>     </a:t>
            </a:r>
          </a:p>
          <a:p>
            <a:pPr algn="r" rtl="1" eaLnBrk="1" hangingPunct="1">
              <a:lnSpc>
                <a:spcPct val="90000"/>
              </a:lnSpc>
              <a:buFontTx/>
              <a:buNone/>
            </a:pPr>
            <a:r>
              <a:rPr lang="fa-IR" smtClean="0">
                <a:solidFill>
                  <a:srgbClr val="FF0000"/>
                </a:solidFill>
                <a:latin typeface="Arial" charset="0"/>
              </a:rPr>
              <a:t>ریه</a:t>
            </a:r>
          </a:p>
          <a:p>
            <a:pPr algn="r" rtl="1" eaLnBrk="1" hangingPunct="1">
              <a:lnSpc>
                <a:spcPct val="90000"/>
              </a:lnSpc>
              <a:buFontTx/>
              <a:buNone/>
            </a:pPr>
            <a:r>
              <a:rPr lang="fa-IR" smtClean="0">
                <a:latin typeface="Arial" charset="0"/>
              </a:rPr>
              <a:t>هر بيمارى ريوى اعم از آمفيزم ، فيبروز ، كيفو اسكوليوز و برونشكتازى به شرط ايجاد هيپرتانسيون پولمونر ، حتي از نوع خفيف</a:t>
            </a:r>
            <a:endParaRPr lang="en-US" smtClean="0">
              <a:latin typeface="Arial" charset="0"/>
            </a:endParaRPr>
          </a:p>
          <a:p>
            <a:pPr algn="r" rtl="1" eaLnBrk="1" hangingPunct="1">
              <a:lnSpc>
                <a:spcPct val="90000"/>
              </a:lnSpc>
              <a:buFontTx/>
              <a:buNone/>
            </a:pPr>
            <a:r>
              <a:rPr lang="fa-IR" smtClean="0">
                <a:solidFill>
                  <a:schemeClr val="tx2"/>
                </a:solidFill>
                <a:latin typeface="Arial" charset="0"/>
              </a:rPr>
              <a:t>هماتولوژى</a:t>
            </a:r>
            <a:r>
              <a:rPr lang="en-US" smtClean="0">
                <a:latin typeface="Arial" charset="0"/>
              </a:rPr>
              <a:t> </a:t>
            </a:r>
          </a:p>
          <a:p>
            <a:pPr algn="r" rtl="1" eaLnBrk="1" hangingPunct="1">
              <a:lnSpc>
                <a:spcPct val="90000"/>
              </a:lnSpc>
              <a:buFontTx/>
              <a:buNone/>
            </a:pPr>
            <a:r>
              <a:rPr lang="en-US" smtClean="0">
                <a:latin typeface="Arial" charset="0"/>
              </a:rPr>
              <a:t> </a:t>
            </a:r>
            <a:r>
              <a:rPr lang="ar-SA" smtClean="0">
                <a:latin typeface="Arial" charset="0"/>
              </a:rPr>
              <a:t>كوآگولوپاتى هايى كه با تجويز هپايرين منجر به تشديد بيمارى ديگرى گردد كه جان مادر را تهديد كند</a:t>
            </a:r>
            <a:r>
              <a:rPr lang="en-US" smtClean="0">
                <a:latin typeface="Arial" charset="0"/>
              </a:rPr>
              <a:t> . </a:t>
            </a:r>
          </a:p>
          <a:p>
            <a:pPr algn="r" rtl="1" eaLnBrk="1" hangingPunct="1">
              <a:lnSpc>
                <a:spcPct val="90000"/>
              </a:lnSpc>
              <a:buFontTx/>
              <a:buNone/>
            </a:pPr>
            <a:r>
              <a:rPr lang="fa-IR" smtClean="0">
                <a:solidFill>
                  <a:schemeClr val="tx2"/>
                </a:solidFill>
                <a:latin typeface="Arial" charset="0"/>
              </a:rPr>
              <a:t>عفونى</a:t>
            </a:r>
            <a:endParaRPr lang="en-US" smtClean="0">
              <a:solidFill>
                <a:schemeClr val="tx2"/>
              </a:solidFill>
              <a:latin typeface="Arial" charset="0"/>
            </a:endParaRPr>
          </a:p>
          <a:p>
            <a:pPr algn="r" rtl="1" eaLnBrk="1" hangingPunct="1">
              <a:lnSpc>
                <a:spcPct val="90000"/>
              </a:lnSpc>
              <a:buFontTx/>
              <a:buNone/>
            </a:pPr>
            <a:r>
              <a:rPr lang="en-US" smtClean="0">
                <a:latin typeface="Arial" charset="0"/>
              </a:rPr>
              <a:t> </a:t>
            </a:r>
            <a:r>
              <a:rPr lang="ar-SA" smtClean="0">
                <a:latin typeface="Arial" charset="0"/>
              </a:rPr>
              <a:t>ابتلا به ويروس</a:t>
            </a:r>
            <a:r>
              <a:rPr lang="en-US" smtClean="0">
                <a:latin typeface="Arial" charset="0"/>
              </a:rPr>
              <a:t> HIV </a:t>
            </a:r>
            <a:r>
              <a:rPr lang="ar-SA" smtClean="0">
                <a:latin typeface="Arial" charset="0"/>
              </a:rPr>
              <a:t>كه وارد مرحله بيمارى ايدز شده باشد</a:t>
            </a:r>
            <a:r>
              <a:rPr lang="en-US"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800" decel="100000"/>
                                        <p:tgtEl>
                                          <p:spTgt spid="66562">
                                            <p:txEl>
                                              <p:pRg st="0" end="0"/>
                                            </p:txEl>
                                          </p:spTgt>
                                        </p:tgtEl>
                                      </p:cBhvr>
                                    </p:animEffect>
                                    <p:anim calcmode="lin" valueType="num">
                                      <p:cBhvr>
                                        <p:cTn id="8" dur="800" decel="100000" fill="hold"/>
                                        <p:tgtEl>
                                          <p:spTgt spid="6656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656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656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6562">
                                            <p:txEl>
                                              <p:pRg st="1" end="1"/>
                                            </p:txEl>
                                          </p:spTgt>
                                        </p:tgtEl>
                                        <p:attrNameLst>
                                          <p:attrName>style.visibility</p:attrName>
                                        </p:attrNameLst>
                                      </p:cBhvr>
                                      <p:to>
                                        <p:strVal val="visible"/>
                                      </p:to>
                                    </p:set>
                                    <p:animEffect transition="in" filter="fade">
                                      <p:cBhvr>
                                        <p:cTn id="16" dur="800" decel="100000"/>
                                        <p:tgtEl>
                                          <p:spTgt spid="66562">
                                            <p:txEl>
                                              <p:pRg st="1" end="1"/>
                                            </p:txEl>
                                          </p:spTgt>
                                        </p:tgtEl>
                                      </p:cBhvr>
                                    </p:animEffect>
                                    <p:anim calcmode="lin" valueType="num">
                                      <p:cBhvr>
                                        <p:cTn id="17" dur="800" decel="100000" fill="hold"/>
                                        <p:tgtEl>
                                          <p:spTgt spid="66562">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66562">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66562">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6562">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656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6562">
                                            <p:txEl>
                                              <p:pRg st="2" end="2"/>
                                            </p:txEl>
                                          </p:spTgt>
                                        </p:tgtEl>
                                        <p:attrNameLst>
                                          <p:attrName>style.visibility</p:attrName>
                                        </p:attrNameLst>
                                      </p:cBhvr>
                                      <p:to>
                                        <p:strVal val="visible"/>
                                      </p:to>
                                    </p:set>
                                    <p:animEffect transition="in" filter="fade">
                                      <p:cBhvr>
                                        <p:cTn id="25" dur="800" decel="100000"/>
                                        <p:tgtEl>
                                          <p:spTgt spid="66562">
                                            <p:txEl>
                                              <p:pRg st="2" end="2"/>
                                            </p:txEl>
                                          </p:spTgt>
                                        </p:tgtEl>
                                      </p:cBhvr>
                                    </p:animEffect>
                                    <p:anim calcmode="lin" valueType="num">
                                      <p:cBhvr>
                                        <p:cTn id="26" dur="800" decel="100000" fill="hold"/>
                                        <p:tgtEl>
                                          <p:spTgt spid="66562">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6562">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6562">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6562">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656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66562">
                                            <p:txEl>
                                              <p:pRg st="3" end="3"/>
                                            </p:txEl>
                                          </p:spTgt>
                                        </p:tgtEl>
                                        <p:attrNameLst>
                                          <p:attrName>style.visibility</p:attrName>
                                        </p:attrNameLst>
                                      </p:cBhvr>
                                      <p:to>
                                        <p:strVal val="visible"/>
                                      </p:to>
                                    </p:set>
                                    <p:animEffect transition="in" filter="fade">
                                      <p:cBhvr>
                                        <p:cTn id="35" dur="800" decel="100000"/>
                                        <p:tgtEl>
                                          <p:spTgt spid="66562">
                                            <p:txEl>
                                              <p:pRg st="3" end="3"/>
                                            </p:txEl>
                                          </p:spTgt>
                                        </p:tgtEl>
                                      </p:cBhvr>
                                    </p:animEffect>
                                    <p:anim calcmode="lin" valueType="num">
                                      <p:cBhvr>
                                        <p:cTn id="36" dur="800" decel="100000" fill="hold"/>
                                        <p:tgtEl>
                                          <p:spTgt spid="66562">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66562">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66562">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6562">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6562">
                                            <p:txEl>
                                              <p:pRg st="3" end="3"/>
                                            </p:txEl>
                                          </p:spTgt>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30" presetClass="entr" presetSubtype="0" fill="hold" grpId="0" nodeType="afterEffect">
                                  <p:stCondLst>
                                    <p:cond delay="0"/>
                                  </p:stCondLst>
                                  <p:childTnLst>
                                    <p:set>
                                      <p:cBhvr>
                                        <p:cTn id="43" dur="1" fill="hold">
                                          <p:stCondLst>
                                            <p:cond delay="0"/>
                                          </p:stCondLst>
                                        </p:cTn>
                                        <p:tgtEl>
                                          <p:spTgt spid="66562">
                                            <p:txEl>
                                              <p:pRg st="4" end="4"/>
                                            </p:txEl>
                                          </p:spTgt>
                                        </p:tgtEl>
                                        <p:attrNameLst>
                                          <p:attrName>style.visibility</p:attrName>
                                        </p:attrNameLst>
                                      </p:cBhvr>
                                      <p:to>
                                        <p:strVal val="visible"/>
                                      </p:to>
                                    </p:set>
                                    <p:animEffect transition="in" filter="fade">
                                      <p:cBhvr>
                                        <p:cTn id="44" dur="800" decel="100000"/>
                                        <p:tgtEl>
                                          <p:spTgt spid="66562">
                                            <p:txEl>
                                              <p:pRg st="4" end="4"/>
                                            </p:txEl>
                                          </p:spTgt>
                                        </p:tgtEl>
                                      </p:cBhvr>
                                    </p:animEffect>
                                    <p:anim calcmode="lin" valueType="num">
                                      <p:cBhvr>
                                        <p:cTn id="45" dur="800" decel="100000" fill="hold"/>
                                        <p:tgtEl>
                                          <p:spTgt spid="66562">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66562">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66562">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66562">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6656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66562">
                                            <p:txEl>
                                              <p:pRg st="5" end="5"/>
                                            </p:txEl>
                                          </p:spTgt>
                                        </p:tgtEl>
                                        <p:attrNameLst>
                                          <p:attrName>style.visibility</p:attrName>
                                        </p:attrNameLst>
                                      </p:cBhvr>
                                      <p:to>
                                        <p:strVal val="visible"/>
                                      </p:to>
                                    </p:set>
                                    <p:animEffect transition="in" filter="fade">
                                      <p:cBhvr>
                                        <p:cTn id="54" dur="800" decel="100000"/>
                                        <p:tgtEl>
                                          <p:spTgt spid="66562">
                                            <p:txEl>
                                              <p:pRg st="5" end="5"/>
                                            </p:txEl>
                                          </p:spTgt>
                                        </p:tgtEl>
                                      </p:cBhvr>
                                    </p:animEffect>
                                    <p:anim calcmode="lin" valueType="num">
                                      <p:cBhvr>
                                        <p:cTn id="55" dur="800" decel="100000" fill="hold"/>
                                        <p:tgtEl>
                                          <p:spTgt spid="66562">
                                            <p:txEl>
                                              <p:pRg st="5" end="5"/>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66562">
                                            <p:txEl>
                                              <p:pRg st="5" end="5"/>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66562">
                                            <p:txEl>
                                              <p:pRg st="5" end="5"/>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66562">
                                            <p:txEl>
                                              <p:pRg st="5" end="5"/>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66562">
                                            <p:txEl>
                                              <p:pRg st="5" end="5"/>
                                            </p:txEl>
                                          </p:spTgt>
                                        </p:tgtEl>
                                        <p:attrNameLst>
                                          <p:attrName>ppt_y</p:attrName>
                                        </p:attrNameLst>
                                      </p:cBhvr>
                                      <p:tavLst>
                                        <p:tav tm="0">
                                          <p:val>
                                            <p:strVal val="#ppt_y+0.1"/>
                                          </p:val>
                                        </p:tav>
                                        <p:tav tm="100000">
                                          <p:val>
                                            <p:strVal val="#ppt_y"/>
                                          </p:val>
                                        </p:tav>
                                      </p:tavLst>
                                    </p:anim>
                                  </p:childTnLst>
                                </p:cTn>
                              </p:par>
                            </p:childTnLst>
                          </p:cTn>
                        </p:par>
                        <p:par>
                          <p:cTn id="60" fill="hold">
                            <p:stCondLst>
                              <p:cond delay="1000"/>
                            </p:stCondLst>
                            <p:childTnLst>
                              <p:par>
                                <p:cTn id="61" presetID="30" presetClass="entr" presetSubtype="0" fill="hold" grpId="0" nodeType="afterEffect">
                                  <p:stCondLst>
                                    <p:cond delay="0"/>
                                  </p:stCondLst>
                                  <p:childTnLst>
                                    <p:set>
                                      <p:cBhvr>
                                        <p:cTn id="62" dur="1" fill="hold">
                                          <p:stCondLst>
                                            <p:cond delay="0"/>
                                          </p:stCondLst>
                                        </p:cTn>
                                        <p:tgtEl>
                                          <p:spTgt spid="66562">
                                            <p:txEl>
                                              <p:pRg st="6" end="6"/>
                                            </p:txEl>
                                          </p:spTgt>
                                        </p:tgtEl>
                                        <p:attrNameLst>
                                          <p:attrName>style.visibility</p:attrName>
                                        </p:attrNameLst>
                                      </p:cBhvr>
                                      <p:to>
                                        <p:strVal val="visible"/>
                                      </p:to>
                                    </p:set>
                                    <p:animEffect transition="in" filter="fade">
                                      <p:cBhvr>
                                        <p:cTn id="63" dur="800" decel="100000"/>
                                        <p:tgtEl>
                                          <p:spTgt spid="66562">
                                            <p:txEl>
                                              <p:pRg st="6" end="6"/>
                                            </p:txEl>
                                          </p:spTgt>
                                        </p:tgtEl>
                                      </p:cBhvr>
                                    </p:animEffect>
                                    <p:anim calcmode="lin" valueType="num">
                                      <p:cBhvr>
                                        <p:cTn id="64" dur="800" decel="100000" fill="hold"/>
                                        <p:tgtEl>
                                          <p:spTgt spid="66562">
                                            <p:txEl>
                                              <p:pRg st="6" end="6"/>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66562">
                                            <p:txEl>
                                              <p:pRg st="6" end="6"/>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66562">
                                            <p:txEl>
                                              <p:pRg st="6" end="6"/>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562">
                                            <p:txEl>
                                              <p:pRg st="6" end="6"/>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562">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250825" y="357188"/>
            <a:ext cx="7777163" cy="6311900"/>
          </a:xfrm>
        </p:spPr>
        <p:txBody>
          <a:bodyPr/>
          <a:lstStyle/>
          <a:p>
            <a:pPr algn="r" rtl="1" eaLnBrk="1" hangingPunct="1">
              <a:lnSpc>
                <a:spcPct val="90000"/>
              </a:lnSpc>
              <a:buFontTx/>
              <a:buNone/>
            </a:pPr>
            <a:r>
              <a:rPr lang="en-US" smtClean="0"/>
              <a:t> </a:t>
            </a:r>
            <a:r>
              <a:rPr lang="fa-IR" sz="2800" smtClean="0">
                <a:solidFill>
                  <a:schemeClr val="tx2"/>
                </a:solidFill>
                <a:latin typeface="Arial" charset="0"/>
              </a:rPr>
              <a:t>رو ماتولوژى</a:t>
            </a:r>
            <a:endParaRPr lang="en-US" sz="2800" smtClean="0">
              <a:solidFill>
                <a:schemeClr val="tx2"/>
              </a:solidFill>
              <a:latin typeface="Arial" charset="0"/>
            </a:endParaRPr>
          </a:p>
          <a:p>
            <a:pPr algn="r" rtl="1" eaLnBrk="1" hangingPunct="1">
              <a:lnSpc>
                <a:spcPct val="90000"/>
              </a:lnSpc>
              <a:buFontTx/>
              <a:buNone/>
            </a:pPr>
            <a:r>
              <a:rPr lang="fa-IR" sz="2800" smtClean="0">
                <a:latin typeface="Arial" charset="0"/>
              </a:rPr>
              <a:t>لوپوس فعال غير قابل كنترل با در گيرى يك ارگان ماژور</a:t>
            </a:r>
            <a:r>
              <a:rPr lang="en-US" sz="2800" smtClean="0">
                <a:latin typeface="Arial" charset="0"/>
              </a:rPr>
              <a:t>.</a:t>
            </a:r>
          </a:p>
          <a:p>
            <a:pPr algn="r" rtl="1" eaLnBrk="1" hangingPunct="1">
              <a:lnSpc>
                <a:spcPct val="90000"/>
              </a:lnSpc>
              <a:buFontTx/>
              <a:buNone/>
            </a:pPr>
            <a:r>
              <a:rPr lang="fa-IR" sz="2800" smtClean="0">
                <a:latin typeface="Arial" charset="0"/>
              </a:rPr>
              <a:t>واسكوليت ها ، زمانى كه ارگانهاى ماژور درگير باشند</a:t>
            </a:r>
            <a:r>
              <a:rPr lang="en-US" sz="2800" smtClean="0">
                <a:latin typeface="Arial" charset="0"/>
              </a:rPr>
              <a:t>.</a:t>
            </a:r>
          </a:p>
          <a:p>
            <a:pPr algn="r" rtl="1" eaLnBrk="1" hangingPunct="1">
              <a:lnSpc>
                <a:spcPct val="90000"/>
              </a:lnSpc>
              <a:buFontTx/>
              <a:buNone/>
            </a:pPr>
            <a:r>
              <a:rPr lang="en-US" sz="2800" smtClean="0">
                <a:latin typeface="Arial" charset="0"/>
              </a:rPr>
              <a:t> </a:t>
            </a:r>
          </a:p>
          <a:p>
            <a:pPr algn="r" rtl="1" eaLnBrk="1" hangingPunct="1">
              <a:lnSpc>
                <a:spcPct val="90000"/>
              </a:lnSpc>
              <a:buFontTx/>
              <a:buNone/>
            </a:pPr>
            <a:r>
              <a:rPr lang="en-US" sz="2800" smtClean="0">
                <a:latin typeface="Arial" charset="0"/>
              </a:rPr>
              <a:t> </a:t>
            </a:r>
            <a:r>
              <a:rPr lang="fa-IR" sz="2800" smtClean="0">
                <a:solidFill>
                  <a:schemeClr val="tx2"/>
                </a:solidFill>
                <a:latin typeface="Arial" charset="0"/>
              </a:rPr>
              <a:t>جراحى اعصاب</a:t>
            </a:r>
            <a:endParaRPr lang="en-US" sz="2800" smtClean="0">
              <a:solidFill>
                <a:schemeClr val="tx2"/>
              </a:solidFill>
              <a:latin typeface="Arial" charset="0"/>
            </a:endParaRPr>
          </a:p>
          <a:p>
            <a:pPr algn="r" rtl="1" eaLnBrk="1" hangingPunct="1">
              <a:lnSpc>
                <a:spcPct val="90000"/>
              </a:lnSpc>
              <a:buFontTx/>
              <a:buNone/>
            </a:pPr>
            <a:r>
              <a:rPr lang="ar-SA" sz="2800" smtClean="0">
                <a:latin typeface="Arial" charset="0"/>
              </a:rPr>
              <a:t>تمامى توده هاي فضا گير</a:t>
            </a:r>
            <a:r>
              <a:rPr lang="en-US" sz="2800" smtClean="0">
                <a:latin typeface="Arial" charset="0"/>
              </a:rPr>
              <a:t> CNS   </a:t>
            </a:r>
            <a:r>
              <a:rPr lang="ar-SA" sz="2800" smtClean="0">
                <a:latin typeface="Arial" charset="0"/>
              </a:rPr>
              <a:t>با توجه به نوع و محل آن كه شروع درمان در جنين و عدم شروع درمان در مادر باعث خطر جانى گردد</a:t>
            </a:r>
            <a:r>
              <a:rPr lang="en-US" sz="2800" smtClean="0">
                <a:latin typeface="Arial" charset="0"/>
              </a:rPr>
              <a:t>.</a:t>
            </a:r>
          </a:p>
          <a:p>
            <a:pPr algn="r" rtl="1" eaLnBrk="1" hangingPunct="1">
              <a:lnSpc>
                <a:spcPct val="90000"/>
              </a:lnSpc>
              <a:buFontTx/>
              <a:buNone/>
            </a:pPr>
            <a:r>
              <a:rPr lang="en-US" sz="2800" smtClean="0">
                <a:solidFill>
                  <a:schemeClr val="tx2"/>
                </a:solidFill>
                <a:latin typeface="Arial" charset="0"/>
              </a:rPr>
              <a:t> </a:t>
            </a:r>
            <a:r>
              <a:rPr lang="fa-IR" sz="2800" smtClean="0">
                <a:solidFill>
                  <a:schemeClr val="tx2"/>
                </a:solidFill>
                <a:latin typeface="Arial" charset="0"/>
              </a:rPr>
              <a:t>پوست</a:t>
            </a:r>
            <a:endParaRPr lang="en-US" sz="2800" smtClean="0">
              <a:solidFill>
                <a:schemeClr val="tx2"/>
              </a:solidFill>
              <a:latin typeface="Arial" charset="0"/>
            </a:endParaRPr>
          </a:p>
          <a:p>
            <a:pPr algn="r" rtl="1" eaLnBrk="1" hangingPunct="1">
              <a:lnSpc>
                <a:spcPct val="90000"/>
              </a:lnSpc>
              <a:buFontTx/>
              <a:buNone/>
            </a:pPr>
            <a:r>
              <a:rPr lang="ar-SA" sz="2800" smtClean="0">
                <a:latin typeface="Arial" charset="0"/>
              </a:rPr>
              <a:t>پمفيگوس وولگاريس ، پسوريازيس شديد و ژنراليزه و ملانوم نوع پيشرفته كه باعث</a:t>
            </a:r>
            <a:r>
              <a:rPr lang="en-US" sz="2800" smtClean="0">
                <a:latin typeface="Arial" charset="0"/>
              </a:rPr>
              <a:t>  </a:t>
            </a:r>
            <a:r>
              <a:rPr lang="ar-SA" sz="2800" smtClean="0">
                <a:latin typeface="Arial" charset="0"/>
              </a:rPr>
              <a:t>خطر جدى جانى براى </a:t>
            </a:r>
            <a:r>
              <a:rPr lang="ar-SA" smtClean="0">
                <a:cs typeface="B Lotus" pitchFamily="2" charset="-78"/>
              </a:rPr>
              <a:t>مادر شود</a:t>
            </a:r>
            <a:r>
              <a:rPr lang="en-US" smtClean="0">
                <a:cs typeface="B Lotus"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fade">
                                      <p:cBhvr>
                                        <p:cTn id="7" dur="800" decel="100000"/>
                                        <p:tgtEl>
                                          <p:spTgt spid="67586">
                                            <p:txEl>
                                              <p:pRg st="0" end="0"/>
                                            </p:txEl>
                                          </p:spTgt>
                                        </p:tgtEl>
                                      </p:cBhvr>
                                    </p:animEffect>
                                    <p:anim calcmode="lin" valueType="num">
                                      <p:cBhvr>
                                        <p:cTn id="8" dur="800" decel="100000" fill="hold"/>
                                        <p:tgtEl>
                                          <p:spTgt spid="6758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758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758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758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7586">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7586">
                                            <p:txEl>
                                              <p:pRg st="1" end="1"/>
                                            </p:txEl>
                                          </p:spTgt>
                                        </p:tgtEl>
                                        <p:attrNameLst>
                                          <p:attrName>style.visibility</p:attrName>
                                        </p:attrNameLst>
                                      </p:cBhvr>
                                      <p:to>
                                        <p:strVal val="visible"/>
                                      </p:to>
                                    </p:set>
                                    <p:animEffect transition="in" filter="fade">
                                      <p:cBhvr>
                                        <p:cTn id="16" dur="800" decel="100000"/>
                                        <p:tgtEl>
                                          <p:spTgt spid="67586">
                                            <p:txEl>
                                              <p:pRg st="1" end="1"/>
                                            </p:txEl>
                                          </p:spTgt>
                                        </p:tgtEl>
                                      </p:cBhvr>
                                    </p:animEffect>
                                    <p:anim calcmode="lin" valueType="num">
                                      <p:cBhvr>
                                        <p:cTn id="17" dur="800" decel="100000" fill="hold"/>
                                        <p:tgtEl>
                                          <p:spTgt spid="67586">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67586">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67586">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7586">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7586">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7586">
                                            <p:txEl>
                                              <p:pRg st="2" end="2"/>
                                            </p:txEl>
                                          </p:spTgt>
                                        </p:tgtEl>
                                        <p:attrNameLst>
                                          <p:attrName>style.visibility</p:attrName>
                                        </p:attrNameLst>
                                      </p:cBhvr>
                                      <p:to>
                                        <p:strVal val="visible"/>
                                      </p:to>
                                    </p:set>
                                    <p:animEffect transition="in" filter="fade">
                                      <p:cBhvr>
                                        <p:cTn id="25" dur="800" decel="100000"/>
                                        <p:tgtEl>
                                          <p:spTgt spid="67586">
                                            <p:txEl>
                                              <p:pRg st="2" end="2"/>
                                            </p:txEl>
                                          </p:spTgt>
                                        </p:tgtEl>
                                      </p:cBhvr>
                                    </p:animEffect>
                                    <p:anim calcmode="lin" valueType="num">
                                      <p:cBhvr>
                                        <p:cTn id="26" dur="800" decel="100000" fill="hold"/>
                                        <p:tgtEl>
                                          <p:spTgt spid="67586">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7586">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7586">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7586">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7586">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7586">
                                            <p:txEl>
                                              <p:pRg st="3" end="3"/>
                                            </p:txEl>
                                          </p:spTgt>
                                        </p:tgtEl>
                                        <p:attrNameLst>
                                          <p:attrName>style.visibility</p:attrName>
                                        </p:attrNameLst>
                                      </p:cBhvr>
                                      <p:to>
                                        <p:strVal val="visible"/>
                                      </p:to>
                                    </p:set>
                                    <p:animEffect transition="in" filter="fade">
                                      <p:cBhvr>
                                        <p:cTn id="34" dur="800" decel="100000"/>
                                        <p:tgtEl>
                                          <p:spTgt spid="67586">
                                            <p:txEl>
                                              <p:pRg st="3" end="3"/>
                                            </p:txEl>
                                          </p:spTgt>
                                        </p:tgtEl>
                                      </p:cBhvr>
                                    </p:animEffect>
                                    <p:anim calcmode="lin" valueType="num">
                                      <p:cBhvr>
                                        <p:cTn id="35" dur="800" decel="100000" fill="hold"/>
                                        <p:tgtEl>
                                          <p:spTgt spid="67586">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7586">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7586">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7586">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758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67586">
                                            <p:txEl>
                                              <p:pRg st="4" end="4"/>
                                            </p:txEl>
                                          </p:spTgt>
                                        </p:tgtEl>
                                        <p:attrNameLst>
                                          <p:attrName>style.visibility</p:attrName>
                                        </p:attrNameLst>
                                      </p:cBhvr>
                                      <p:to>
                                        <p:strVal val="visible"/>
                                      </p:to>
                                    </p:set>
                                    <p:animEffect transition="in" filter="fade">
                                      <p:cBhvr>
                                        <p:cTn id="44" dur="800" decel="100000"/>
                                        <p:tgtEl>
                                          <p:spTgt spid="67586">
                                            <p:txEl>
                                              <p:pRg st="4" end="4"/>
                                            </p:txEl>
                                          </p:spTgt>
                                        </p:tgtEl>
                                      </p:cBhvr>
                                    </p:animEffect>
                                    <p:anim calcmode="lin" valueType="num">
                                      <p:cBhvr>
                                        <p:cTn id="45" dur="800" decel="100000" fill="hold"/>
                                        <p:tgtEl>
                                          <p:spTgt spid="67586">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67586">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67586">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67586">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67586">
                                            <p:txEl>
                                              <p:pRg st="4" end="4"/>
                                            </p:txEl>
                                          </p:spTgt>
                                        </p:tgtEl>
                                        <p:attrNameLst>
                                          <p:attrName>ppt_y</p:attrName>
                                        </p:attrNameLst>
                                      </p:cBhvr>
                                      <p:tavLst>
                                        <p:tav tm="0">
                                          <p:val>
                                            <p:strVal val="#ppt_y+0.1"/>
                                          </p:val>
                                        </p:tav>
                                        <p:tav tm="100000">
                                          <p:val>
                                            <p:strVal val="#ppt_y"/>
                                          </p:val>
                                        </p:tav>
                                      </p:tavLst>
                                    </p:anim>
                                  </p:childTnLst>
                                </p:cTn>
                              </p:par>
                            </p:childTnLst>
                          </p:cTn>
                        </p:par>
                        <p:par>
                          <p:cTn id="50" fill="hold">
                            <p:stCondLst>
                              <p:cond delay="1000"/>
                            </p:stCondLst>
                            <p:childTnLst>
                              <p:par>
                                <p:cTn id="51" presetID="30" presetClass="entr" presetSubtype="0" fill="hold" grpId="0" nodeType="afterEffect">
                                  <p:stCondLst>
                                    <p:cond delay="0"/>
                                  </p:stCondLst>
                                  <p:childTnLst>
                                    <p:set>
                                      <p:cBhvr>
                                        <p:cTn id="52" dur="1" fill="hold">
                                          <p:stCondLst>
                                            <p:cond delay="0"/>
                                          </p:stCondLst>
                                        </p:cTn>
                                        <p:tgtEl>
                                          <p:spTgt spid="67586">
                                            <p:txEl>
                                              <p:pRg st="5" end="5"/>
                                            </p:txEl>
                                          </p:spTgt>
                                        </p:tgtEl>
                                        <p:attrNameLst>
                                          <p:attrName>style.visibility</p:attrName>
                                        </p:attrNameLst>
                                      </p:cBhvr>
                                      <p:to>
                                        <p:strVal val="visible"/>
                                      </p:to>
                                    </p:set>
                                    <p:animEffect transition="in" filter="fade">
                                      <p:cBhvr>
                                        <p:cTn id="53" dur="800" decel="100000"/>
                                        <p:tgtEl>
                                          <p:spTgt spid="67586">
                                            <p:txEl>
                                              <p:pRg st="5" end="5"/>
                                            </p:txEl>
                                          </p:spTgt>
                                        </p:tgtEl>
                                      </p:cBhvr>
                                    </p:animEffect>
                                    <p:anim calcmode="lin" valueType="num">
                                      <p:cBhvr>
                                        <p:cTn id="54" dur="800" decel="100000" fill="hold"/>
                                        <p:tgtEl>
                                          <p:spTgt spid="67586">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67586">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67586">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67586">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67586">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67586">
                                            <p:txEl>
                                              <p:pRg st="6" end="6"/>
                                            </p:txEl>
                                          </p:spTgt>
                                        </p:tgtEl>
                                        <p:attrNameLst>
                                          <p:attrName>style.visibility</p:attrName>
                                        </p:attrNameLst>
                                      </p:cBhvr>
                                      <p:to>
                                        <p:strVal val="visible"/>
                                      </p:to>
                                    </p:set>
                                    <p:animEffect transition="in" filter="fade">
                                      <p:cBhvr>
                                        <p:cTn id="63" dur="800" decel="100000"/>
                                        <p:tgtEl>
                                          <p:spTgt spid="67586">
                                            <p:txEl>
                                              <p:pRg st="6" end="6"/>
                                            </p:txEl>
                                          </p:spTgt>
                                        </p:tgtEl>
                                      </p:cBhvr>
                                    </p:animEffect>
                                    <p:anim calcmode="lin" valueType="num">
                                      <p:cBhvr>
                                        <p:cTn id="64" dur="800" decel="100000" fill="hold"/>
                                        <p:tgtEl>
                                          <p:spTgt spid="67586">
                                            <p:txEl>
                                              <p:pRg st="6" end="6"/>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67586">
                                            <p:txEl>
                                              <p:pRg st="6" end="6"/>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67586">
                                            <p:txEl>
                                              <p:pRg st="6" end="6"/>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7586">
                                            <p:txEl>
                                              <p:pRg st="6" end="6"/>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7586">
                                            <p:txEl>
                                              <p:pRg st="6" end="6"/>
                                            </p:txEl>
                                          </p:spTgt>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30" presetClass="entr" presetSubtype="0" fill="hold" grpId="0" nodeType="afterEffect">
                                  <p:stCondLst>
                                    <p:cond delay="0"/>
                                  </p:stCondLst>
                                  <p:childTnLst>
                                    <p:set>
                                      <p:cBhvr>
                                        <p:cTn id="71" dur="1" fill="hold">
                                          <p:stCondLst>
                                            <p:cond delay="0"/>
                                          </p:stCondLst>
                                        </p:cTn>
                                        <p:tgtEl>
                                          <p:spTgt spid="67586">
                                            <p:txEl>
                                              <p:pRg st="7" end="7"/>
                                            </p:txEl>
                                          </p:spTgt>
                                        </p:tgtEl>
                                        <p:attrNameLst>
                                          <p:attrName>style.visibility</p:attrName>
                                        </p:attrNameLst>
                                      </p:cBhvr>
                                      <p:to>
                                        <p:strVal val="visible"/>
                                      </p:to>
                                    </p:set>
                                    <p:animEffect transition="in" filter="fade">
                                      <p:cBhvr>
                                        <p:cTn id="72" dur="800" decel="100000"/>
                                        <p:tgtEl>
                                          <p:spTgt spid="67586">
                                            <p:txEl>
                                              <p:pRg st="7" end="7"/>
                                            </p:txEl>
                                          </p:spTgt>
                                        </p:tgtEl>
                                      </p:cBhvr>
                                    </p:animEffect>
                                    <p:anim calcmode="lin" valueType="num">
                                      <p:cBhvr>
                                        <p:cTn id="73" dur="800" decel="100000" fill="hold"/>
                                        <p:tgtEl>
                                          <p:spTgt spid="67586">
                                            <p:txEl>
                                              <p:pRg st="7" end="7"/>
                                            </p:txEl>
                                          </p:spTgt>
                                        </p:tgtEl>
                                        <p:attrNameLst>
                                          <p:attrName>style.rotation</p:attrName>
                                        </p:attrNameLst>
                                      </p:cBhvr>
                                      <p:tavLst>
                                        <p:tav tm="0">
                                          <p:val>
                                            <p:fltVal val="-90"/>
                                          </p:val>
                                        </p:tav>
                                        <p:tav tm="100000">
                                          <p:val>
                                            <p:fltVal val="0"/>
                                          </p:val>
                                        </p:tav>
                                      </p:tavLst>
                                    </p:anim>
                                    <p:anim calcmode="lin" valueType="num">
                                      <p:cBhvr>
                                        <p:cTn id="74" dur="800" decel="100000" fill="hold"/>
                                        <p:tgtEl>
                                          <p:spTgt spid="67586">
                                            <p:txEl>
                                              <p:pRg st="7" end="7"/>
                                            </p:txEl>
                                          </p:spTgt>
                                        </p:tgtEl>
                                        <p:attrNameLst>
                                          <p:attrName>ppt_x</p:attrName>
                                        </p:attrNameLst>
                                      </p:cBhvr>
                                      <p:tavLst>
                                        <p:tav tm="0">
                                          <p:val>
                                            <p:strVal val="#ppt_x+0.4"/>
                                          </p:val>
                                        </p:tav>
                                        <p:tav tm="100000">
                                          <p:val>
                                            <p:strVal val="#ppt_x-0.05"/>
                                          </p:val>
                                        </p:tav>
                                      </p:tavLst>
                                    </p:anim>
                                    <p:anim calcmode="lin" valueType="num">
                                      <p:cBhvr>
                                        <p:cTn id="75" dur="800" decel="100000" fill="hold"/>
                                        <p:tgtEl>
                                          <p:spTgt spid="67586">
                                            <p:txEl>
                                              <p:pRg st="7" end="7"/>
                                            </p:txEl>
                                          </p:spTgt>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67586">
                                            <p:txEl>
                                              <p:pRg st="7" end="7"/>
                                            </p:txEl>
                                          </p:spTgt>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67586">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تعریف از نظر قانونی    : </a:t>
            </a:r>
            <a:endParaRPr lang="en-US" dirty="0"/>
          </a:p>
        </p:txBody>
      </p:sp>
      <p:sp>
        <p:nvSpPr>
          <p:cNvPr id="3" name="Content Placeholder 2"/>
          <p:cNvSpPr>
            <a:spLocks noGrp="1"/>
          </p:cNvSpPr>
          <p:nvPr>
            <p:ph idx="1"/>
          </p:nvPr>
        </p:nvSpPr>
        <p:spPr/>
        <p:txBody>
          <a:bodyPr/>
          <a:lstStyle/>
          <a:p>
            <a:pPr algn="r" rtl="1"/>
            <a:r>
              <a:rPr lang="fa-IR" sz="5400" dirty="0" smtClean="0"/>
              <a:t>ختم بارداری قبل از موعدی که جنین توانایی ادامه حیات خارج از رحم را داشته باشد             سقط نامیده می شود</a:t>
            </a:r>
            <a:endParaRPr lang="en-US" sz="5400" dirty="0"/>
          </a:p>
        </p:txBody>
      </p:sp>
      <p:sp>
        <p:nvSpPr>
          <p:cNvPr id="4" name="Left Arrow 3"/>
          <p:cNvSpPr/>
          <p:nvPr/>
        </p:nvSpPr>
        <p:spPr bwMode="auto">
          <a:xfrm>
            <a:off x="2571736" y="3500438"/>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Tahoma" pitchFamily="34" charset="0"/>
                <a:cs typeface="Arial" charset="0"/>
              </a:rPr>
              <a:t> </a:t>
            </a: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250825" y="620713"/>
            <a:ext cx="7634288" cy="5903912"/>
          </a:xfrm>
        </p:spPr>
        <p:txBody>
          <a:bodyPr/>
          <a:lstStyle/>
          <a:p>
            <a:pPr algn="r" rtl="1" eaLnBrk="1" hangingPunct="1">
              <a:buFontTx/>
              <a:buNone/>
            </a:pPr>
            <a:r>
              <a:rPr lang="fa-IR" sz="4400" smtClean="0">
                <a:solidFill>
                  <a:schemeClr val="tx2"/>
                </a:solidFill>
                <a:latin typeface="Arial" charset="0"/>
              </a:rPr>
              <a:t>نورولوژى</a:t>
            </a:r>
            <a:endParaRPr lang="en-US" sz="4400" smtClean="0">
              <a:solidFill>
                <a:schemeClr val="tx2"/>
              </a:solidFill>
              <a:latin typeface="Arial" charset="0"/>
            </a:endParaRPr>
          </a:p>
          <a:p>
            <a:pPr algn="r" rtl="1" eaLnBrk="1" hangingPunct="1">
              <a:buFontTx/>
              <a:buNone/>
            </a:pPr>
            <a:r>
              <a:rPr lang="fa-IR" smtClean="0">
                <a:latin typeface="Arial" charset="0"/>
              </a:rPr>
              <a:t>اپى لپسى هايى كه على رغم درمان چند دارويى مقاوم به درمان باشد</a:t>
            </a:r>
            <a:r>
              <a:rPr lang="en-US" smtClean="0">
                <a:latin typeface="Arial" charset="0"/>
              </a:rPr>
              <a:t>.</a:t>
            </a:r>
          </a:p>
          <a:p>
            <a:pPr algn="r" rtl="1" eaLnBrk="1" hangingPunct="1">
              <a:buFontTx/>
              <a:buNone/>
            </a:pPr>
            <a:r>
              <a:rPr lang="fa-IR" smtClean="0">
                <a:latin typeface="Arial" charset="0"/>
              </a:rPr>
              <a:t>ام اس هايى كه بيمار ، ناتوان و از كارافتاده شده باشد</a:t>
            </a:r>
            <a:r>
              <a:rPr lang="en-US" smtClean="0">
                <a:latin typeface="Arial" charset="0"/>
              </a:rPr>
              <a:t>.</a:t>
            </a:r>
          </a:p>
          <a:p>
            <a:pPr algn="r" rtl="1" eaLnBrk="1" hangingPunct="1">
              <a:buFontTx/>
              <a:buNone/>
            </a:pPr>
            <a:r>
              <a:rPr lang="fa-IR" smtClean="0">
                <a:latin typeface="Arial" charset="0"/>
              </a:rPr>
              <a:t>مياستنى گراو در مراحل پيشرفته ، به شرط اينكه خطر جانى براى مادر داشته باشد</a:t>
            </a:r>
            <a:r>
              <a:rPr lang="en-US" smtClean="0">
                <a:latin typeface="Arial" charset="0"/>
              </a:rPr>
              <a:t>.</a:t>
            </a:r>
          </a:p>
          <a:p>
            <a:pPr algn="r" rtl="1" eaLnBrk="1" hangingPunct="1">
              <a:buFontTx/>
              <a:buNone/>
            </a:pPr>
            <a:r>
              <a:rPr lang="fa-IR" smtClean="0">
                <a:latin typeface="Arial" charset="0"/>
              </a:rPr>
              <a:t>انواعى از بيمارى هاى</a:t>
            </a:r>
            <a:r>
              <a:rPr lang="en-US" smtClean="0">
                <a:latin typeface="Arial" charset="0"/>
              </a:rPr>
              <a:t>  </a:t>
            </a:r>
            <a:r>
              <a:rPr lang="fa-IR" smtClean="0">
                <a:latin typeface="Arial" charset="0"/>
              </a:rPr>
              <a:t>موتور نورون مثل</a:t>
            </a:r>
            <a:r>
              <a:rPr lang="en-US" smtClean="0">
                <a:latin typeface="Arial" charset="0"/>
              </a:rPr>
              <a:t>ALS  </a:t>
            </a:r>
            <a:r>
              <a:rPr lang="ar-SA" smtClean="0">
                <a:latin typeface="Arial" charset="0"/>
              </a:rPr>
              <a:t>كه با باردارى تشديد يابد و براى</a:t>
            </a:r>
            <a:r>
              <a:rPr lang="en-US" smtClean="0">
                <a:latin typeface="Arial" charset="0"/>
              </a:rPr>
              <a:t>  </a:t>
            </a:r>
            <a:r>
              <a:rPr lang="ar-SA" smtClean="0">
                <a:latin typeface="Arial" charset="0"/>
              </a:rPr>
              <a:t>مادر خطر جدى جانى داشته باشد</a:t>
            </a:r>
            <a:r>
              <a:rPr lang="en-US" b="1" smtClean="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fade">
                                      <p:cBhvr>
                                        <p:cTn id="7" dur="800" decel="100000"/>
                                        <p:tgtEl>
                                          <p:spTgt spid="68610">
                                            <p:txEl>
                                              <p:pRg st="0" end="0"/>
                                            </p:txEl>
                                          </p:spTgt>
                                        </p:tgtEl>
                                      </p:cBhvr>
                                    </p:animEffect>
                                    <p:anim calcmode="lin" valueType="num">
                                      <p:cBhvr>
                                        <p:cTn id="8" dur="800" decel="100000" fill="hold"/>
                                        <p:tgtEl>
                                          <p:spTgt spid="6861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861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861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61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610">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8610">
                                            <p:txEl>
                                              <p:pRg st="1" end="1"/>
                                            </p:txEl>
                                          </p:spTgt>
                                        </p:tgtEl>
                                        <p:attrNameLst>
                                          <p:attrName>style.visibility</p:attrName>
                                        </p:attrNameLst>
                                      </p:cBhvr>
                                      <p:to>
                                        <p:strVal val="visible"/>
                                      </p:to>
                                    </p:set>
                                    <p:animEffect transition="in" filter="fade">
                                      <p:cBhvr>
                                        <p:cTn id="16" dur="800" decel="100000"/>
                                        <p:tgtEl>
                                          <p:spTgt spid="68610">
                                            <p:txEl>
                                              <p:pRg st="1" end="1"/>
                                            </p:txEl>
                                          </p:spTgt>
                                        </p:tgtEl>
                                      </p:cBhvr>
                                    </p:animEffect>
                                    <p:anim calcmode="lin" valueType="num">
                                      <p:cBhvr>
                                        <p:cTn id="17" dur="800" decel="100000" fill="hold"/>
                                        <p:tgtEl>
                                          <p:spTgt spid="68610">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68610">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68610">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8610">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8610">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8610">
                                            <p:txEl>
                                              <p:pRg st="2" end="2"/>
                                            </p:txEl>
                                          </p:spTgt>
                                        </p:tgtEl>
                                        <p:attrNameLst>
                                          <p:attrName>style.visibility</p:attrName>
                                        </p:attrNameLst>
                                      </p:cBhvr>
                                      <p:to>
                                        <p:strVal val="visible"/>
                                      </p:to>
                                    </p:set>
                                    <p:animEffect transition="in" filter="fade">
                                      <p:cBhvr>
                                        <p:cTn id="25" dur="800" decel="100000"/>
                                        <p:tgtEl>
                                          <p:spTgt spid="68610">
                                            <p:txEl>
                                              <p:pRg st="2" end="2"/>
                                            </p:txEl>
                                          </p:spTgt>
                                        </p:tgtEl>
                                      </p:cBhvr>
                                    </p:animEffect>
                                    <p:anim calcmode="lin" valueType="num">
                                      <p:cBhvr>
                                        <p:cTn id="26" dur="800" decel="100000" fill="hold"/>
                                        <p:tgtEl>
                                          <p:spTgt spid="68610">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8610">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8610">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8610">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8610">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8610">
                                            <p:txEl>
                                              <p:pRg st="3" end="3"/>
                                            </p:txEl>
                                          </p:spTgt>
                                        </p:tgtEl>
                                        <p:attrNameLst>
                                          <p:attrName>style.visibility</p:attrName>
                                        </p:attrNameLst>
                                      </p:cBhvr>
                                      <p:to>
                                        <p:strVal val="visible"/>
                                      </p:to>
                                    </p:set>
                                    <p:animEffect transition="in" filter="fade">
                                      <p:cBhvr>
                                        <p:cTn id="34" dur="800" decel="100000"/>
                                        <p:tgtEl>
                                          <p:spTgt spid="68610">
                                            <p:txEl>
                                              <p:pRg st="3" end="3"/>
                                            </p:txEl>
                                          </p:spTgt>
                                        </p:tgtEl>
                                      </p:cBhvr>
                                    </p:animEffect>
                                    <p:anim calcmode="lin" valueType="num">
                                      <p:cBhvr>
                                        <p:cTn id="35" dur="800" decel="100000" fill="hold"/>
                                        <p:tgtEl>
                                          <p:spTgt spid="68610">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8610">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8610">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8610">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8610">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68610">
                                            <p:txEl>
                                              <p:pRg st="4" end="4"/>
                                            </p:txEl>
                                          </p:spTgt>
                                        </p:tgtEl>
                                        <p:attrNameLst>
                                          <p:attrName>style.visibility</p:attrName>
                                        </p:attrNameLst>
                                      </p:cBhvr>
                                      <p:to>
                                        <p:strVal val="visible"/>
                                      </p:to>
                                    </p:set>
                                    <p:animEffect transition="in" filter="fade">
                                      <p:cBhvr>
                                        <p:cTn id="43" dur="800" decel="100000"/>
                                        <p:tgtEl>
                                          <p:spTgt spid="68610">
                                            <p:txEl>
                                              <p:pRg st="4" end="4"/>
                                            </p:txEl>
                                          </p:spTgt>
                                        </p:tgtEl>
                                      </p:cBhvr>
                                    </p:animEffect>
                                    <p:anim calcmode="lin" valueType="num">
                                      <p:cBhvr>
                                        <p:cTn id="44" dur="800" decel="100000" fill="hold"/>
                                        <p:tgtEl>
                                          <p:spTgt spid="68610">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68610">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8610">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8610">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861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98" name="Group 38"/>
          <p:cNvGraphicFramePr>
            <a:graphicFrameLocks noGrp="1"/>
          </p:cNvGraphicFramePr>
          <p:nvPr/>
        </p:nvGraphicFramePr>
        <p:xfrm>
          <a:off x="539750" y="404813"/>
          <a:ext cx="8064500" cy="5616448"/>
        </p:xfrm>
        <a:graphic>
          <a:graphicData uri="http://schemas.openxmlformats.org/drawingml/2006/table">
            <a:tbl>
              <a:tblPr rtl="1"/>
              <a:tblGrid>
                <a:gridCol w="1008062"/>
                <a:gridCol w="7056438"/>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ردیف</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فهرست</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استئوژنزیس ایمپرفکتا مادرزادی </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Osteogenesis imperfecta congenital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دیسپلازی استخوانی- غضروفی کشنده یا استیپل اپی فیزیال</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Osteochondrodysplasia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3</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بیماری استئوپتروزیس انفانتیل (فرم بدخیم)</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(Malignant form) Osteogenesis infantile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4</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آژنری دو طرفه کلیه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Bilateral renal agenesis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5</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کلیه پلی سیستیک نوع مغلوب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Polycystic Kidney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6</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دیسپلازی مولتی سیستیک کلیه ها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Multicystic dysplastic kidneys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7</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سندرم پوتر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Potter's Syndrome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231" name="Group 47"/>
          <p:cNvGraphicFramePr>
            <a:graphicFrameLocks noGrp="1"/>
          </p:cNvGraphicFramePr>
          <p:nvPr/>
        </p:nvGraphicFramePr>
        <p:xfrm>
          <a:off x="539750" y="333375"/>
          <a:ext cx="8064500" cy="6224016"/>
        </p:xfrm>
        <a:graphic>
          <a:graphicData uri="http://schemas.openxmlformats.org/drawingml/2006/table">
            <a:tbl>
              <a:tblPr rtl="1"/>
              <a:tblGrid>
                <a:gridCol w="1008062"/>
                <a:gridCol w="7056438"/>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ردیف</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فهرست</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8</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سندروم نفروتیک مادرزادی به شرط ایجاد هیدروپس</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Congenital nephritic syndrome &amp; Hydrops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9</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اختلال کروموزومی که موجب ضایعات پیشرفته و به ویژه گرفتاری                    مغز و کلیه گردد (مانند سندروم واکترل)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(VACTERL  Syndrome)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10</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هیدرونفروز شدید دو طرفه کلیه ها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Severe bilateral hydronephrosis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11</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آلفاتالاسمی (به شکل هیدروپس فتالیس)</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Alpha Thalassaemia and fetal hydrops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12</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اختلال ترومبوتیک مثل کمبود پروتیئن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C</a:t>
                      </a: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(هموزیگوت) و فاکتور 5 لیدن (هموزیگوت)</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Thrombotic disorders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13</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تریزومی 13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Trisomy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14</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تریزومی 18</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Trisomy 18                                        </a:t>
                      </a: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41" name="Group 33"/>
          <p:cNvGraphicFramePr>
            <a:graphicFrameLocks noGrp="1"/>
          </p:cNvGraphicFramePr>
          <p:nvPr/>
        </p:nvGraphicFramePr>
        <p:xfrm>
          <a:off x="539750" y="715963"/>
          <a:ext cx="8064500" cy="5246626"/>
        </p:xfrm>
        <a:graphic>
          <a:graphicData uri="http://schemas.openxmlformats.org/drawingml/2006/table">
            <a:tbl>
              <a:tblPr rtl="1"/>
              <a:tblGrid>
                <a:gridCol w="863600"/>
                <a:gridCol w="7200900"/>
              </a:tblGrid>
              <a:tr h="554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ردیف</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فهرست</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تریزومی                                                  3/8/16</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آنانسفالی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Anencephaly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هیدروپس فتالیس با هر مکانیسم</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Foetal hydrops with any etiology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سندروم فریاد گربه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Cat's cry syndrome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19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هولوپروزنسفالی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Holoprosencephaly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سیرنگومیلیا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Syringomyelia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كرانیوشی سیس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Cranioschisis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268" name="Group 36"/>
          <p:cNvGraphicFramePr>
            <a:graphicFrameLocks noGrp="1"/>
          </p:cNvGraphicFramePr>
          <p:nvPr/>
        </p:nvGraphicFramePr>
        <p:xfrm>
          <a:off x="539750" y="765175"/>
          <a:ext cx="8064500" cy="5406011"/>
        </p:xfrm>
        <a:graphic>
          <a:graphicData uri="http://schemas.openxmlformats.org/drawingml/2006/table">
            <a:tbl>
              <a:tblPr rtl="1"/>
              <a:tblGrid>
                <a:gridCol w="792162"/>
                <a:gridCol w="7272338"/>
              </a:tblGrid>
              <a:tr h="554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ردیف</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فهرست</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22</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مننگوانسفالوسل ، مننگوهیدروانسفالوسل</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Meningoencephalocele , Meningohydroencephalocele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23</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دیسپلازی تاناتوفوریک یا کوتولگی کشنده نوزادی</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Thanatophoric dysplasia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24</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سیکلوپیا همراه با هولوپروزنسفالی</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Cyclopia with holoprosencephaly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25</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ایکتیوزیس مادرزادی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Ichthyosis congenital neonatorum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26</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شیزنسفالی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Schizencephaly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27</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اگزانسفالی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Exencephalia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28</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تالاسمی ماژور</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Lotus" pitchFamily="2" charset="-78"/>
                        </a:rPr>
                        <a:t> Beta Thalassaemia Major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285728"/>
            <a:ext cx="7215238" cy="5078313"/>
          </a:xfrm>
          <a:prstGeom prst="rect">
            <a:avLst/>
          </a:prstGeom>
        </p:spPr>
        <p:txBody>
          <a:bodyPr wrap="square">
            <a:spAutoFit/>
          </a:bodyPr>
          <a:lstStyle/>
          <a:p>
            <a:pPr marL="514350" indent="-514350"/>
            <a:r>
              <a:rPr lang="fa-IR" sz="3600" dirty="0" smtClean="0">
                <a:cs typeface="Tahoma" pitchFamily="34" charset="0"/>
              </a:rPr>
              <a:t>1-تنها موردی که مراجعه به پزشکی قانونی نیاز به دستور قضایی ندارد، درخواست مجوز سقط جنین است.</a:t>
            </a:r>
          </a:p>
          <a:p>
            <a:pPr marL="514350" indent="-514350"/>
            <a:r>
              <a:rPr lang="fa-IR" sz="3600" dirty="0" smtClean="0">
                <a:cs typeface="Tahoma" pitchFamily="34" charset="0"/>
              </a:rPr>
              <a:t>(فقط در موارد حاملگی ناشی از تجاوز جنسی که شرایط احراز صدور مجوز سقط جنین را دارد، چون جنین از شواهد اثبات تجاوز به حساب می آید، داشتن دستور قضایی ارجح است. )</a:t>
            </a: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71480"/>
            <a:ext cx="7643866" cy="5078313"/>
          </a:xfrm>
          <a:prstGeom prst="rect">
            <a:avLst/>
          </a:prstGeom>
        </p:spPr>
        <p:txBody>
          <a:bodyPr wrap="square">
            <a:spAutoFit/>
          </a:bodyPr>
          <a:lstStyle/>
          <a:p>
            <a:pPr marL="514350" indent="-514350"/>
            <a:r>
              <a:rPr lang="fa-IR" sz="3600" dirty="0" smtClean="0">
                <a:cs typeface="Tahoma" pitchFamily="34" charset="0"/>
              </a:rPr>
              <a:t>2-مراجعه جهت سقط جنین نیاز به معرفی نامه ی پزشکی ندارد.</a:t>
            </a:r>
            <a:endParaRPr lang="en-US" sz="3600" dirty="0" smtClean="0">
              <a:cs typeface="Tahoma" pitchFamily="34" charset="0"/>
            </a:endParaRPr>
          </a:p>
          <a:p>
            <a:pPr marL="514350" indent="-514350">
              <a:buNone/>
            </a:pPr>
            <a:endParaRPr lang="fa-IR" sz="3600" dirty="0" smtClean="0">
              <a:cs typeface="Tahoma" pitchFamily="34" charset="0"/>
            </a:endParaRPr>
          </a:p>
          <a:p>
            <a:pPr marL="514350" indent="-514350">
              <a:buNone/>
            </a:pPr>
            <a:endParaRPr lang="fa-IR" sz="3600" dirty="0" smtClean="0">
              <a:cs typeface="Tahoma" pitchFamily="34" charset="0"/>
            </a:endParaRPr>
          </a:p>
          <a:p>
            <a:pPr marL="514350" indent="-514350">
              <a:buNone/>
            </a:pPr>
            <a:endParaRPr lang="fa-IR" sz="3600" dirty="0" smtClean="0">
              <a:cs typeface="Tahoma" pitchFamily="34" charset="0"/>
            </a:endParaRPr>
          </a:p>
          <a:p>
            <a:pPr marL="514350" indent="-514350">
              <a:buNone/>
            </a:pPr>
            <a:r>
              <a:rPr lang="fa-IR" sz="3600" dirty="0" smtClean="0">
                <a:cs typeface="Tahoma" pitchFamily="34" charset="0"/>
              </a:rPr>
              <a:t>3-صدور گزارش سونوگرافی با سن بارداری غیر واقعی گواهی خلاف واقع محسوب شده و می تواند منجر به پیگرد قانونی شود.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71480"/>
            <a:ext cx="7929618" cy="4031873"/>
          </a:xfrm>
          <a:prstGeom prst="rect">
            <a:avLst/>
          </a:prstGeom>
        </p:spPr>
        <p:txBody>
          <a:bodyPr wrap="square">
            <a:spAutoFit/>
          </a:bodyPr>
          <a:lstStyle/>
          <a:p>
            <a:pPr marL="514350" indent="-514350">
              <a:buNone/>
            </a:pPr>
            <a:r>
              <a:rPr lang="fa-IR" sz="3200" dirty="0" smtClean="0">
                <a:cs typeface="Tahoma" pitchFamily="34" charset="0"/>
              </a:rPr>
              <a:t>4-حرج مادر فقط در رابطه با ناهنجاری جنین    </a:t>
            </a:r>
          </a:p>
          <a:p>
            <a:pPr marL="514350" indent="-514350">
              <a:buNone/>
            </a:pPr>
            <a:r>
              <a:rPr lang="fa-IR" sz="3200" dirty="0" smtClean="0">
                <a:cs typeface="Tahoma" pitchFamily="34" charset="0"/>
              </a:rPr>
              <a:t>مطرح می شود</a:t>
            </a:r>
          </a:p>
          <a:p>
            <a:pPr marL="514350" indent="-514350">
              <a:buNone/>
            </a:pPr>
            <a:r>
              <a:rPr lang="fa-IR" sz="3200" dirty="0" smtClean="0">
                <a:cs typeface="Tahoma" pitchFamily="34" charset="0"/>
              </a:rPr>
              <a:t>5-در موارد سن بارداری بالا تر از 19 هفته و احراز خطرجانی مادر تصمیم در مورد ختم بارداری با پزشک معالج خواهد بود وپزشکی </a:t>
            </a:r>
          </a:p>
          <a:p>
            <a:pPr marL="514350" indent="-514350">
              <a:buNone/>
            </a:pPr>
            <a:r>
              <a:rPr lang="fa-IR" sz="3200" dirty="0" smtClean="0">
                <a:cs typeface="Tahoma" pitchFamily="34" charset="0"/>
              </a:rPr>
              <a:t>قانونی تصمیم گیرنده نخواهد بود</a:t>
            </a:r>
            <a:endParaRPr lang="en-US" sz="3200" dirty="0" smtClean="0">
              <a:cs typeface="Tahoma" pitchFamily="34" charset="0"/>
            </a:endParaRPr>
          </a:p>
          <a:p>
            <a:pPr marL="514350" indent="-514350">
              <a:buNone/>
            </a:pPr>
            <a:r>
              <a:rPr lang="fa-IR" sz="3200" dirty="0" smtClean="0">
                <a:cs typeface="Tahoma" pitchFamily="34" charset="0"/>
              </a:rPr>
              <a:t>6-ارائه سونوگرافی اوائل بارداری درموارد سن بارداری حدود19 هفته الزامی است.</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2000240"/>
            <a:ext cx="3651961" cy="3785652"/>
          </a:xfrm>
          <a:prstGeom prst="rect">
            <a:avLst/>
          </a:prstGeom>
        </p:spPr>
        <p:txBody>
          <a:bodyPr wrap="square">
            <a:spAutoFit/>
          </a:bodyPr>
          <a:lstStyle/>
          <a:p>
            <a:r>
              <a:rPr lang="fa-IR" sz="6000" dirty="0" smtClean="0"/>
              <a:t>نمونه ای از مجوز سقط جنین در موارد جنینی </a:t>
            </a:r>
            <a:endParaRPr lang="en-US" sz="6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097593"/>
            <a:ext cx="8429684" cy="5678478"/>
          </a:xfrm>
          <a:prstGeom prst="rect">
            <a:avLst/>
          </a:prstGeom>
        </p:spPr>
        <p:txBody>
          <a:bodyPr wrap="square">
            <a:spAutoFit/>
          </a:bodyPr>
          <a:lstStyle/>
          <a:p>
            <a:pPr>
              <a:lnSpc>
                <a:spcPct val="150000"/>
              </a:lnSpc>
              <a:buNone/>
            </a:pPr>
            <a:r>
              <a:rPr lang="fa-IR" dirty="0" smtClean="0">
                <a:cs typeface="Tahoma" pitchFamily="34" charset="0"/>
              </a:rPr>
              <a:t>ا</a:t>
            </a:r>
            <a:r>
              <a:rPr lang="fa-IR" sz="2800" dirty="0" smtClean="0">
                <a:cs typeface="Tahoma" pitchFamily="34" charset="0"/>
              </a:rPr>
              <a:t>ز صاحب عکس فوق خانم... فرزند... معاینه به عمل آمد. حسب سونوگرافی ارائه شده نامبرده در حال حاضر ... هفته باردار است و حسب گزارش آمنیوسنتز ارائه شده جنین مبتلا به ........ می باشد. از آنجایی که ناهنجاری فوق </a:t>
            </a:r>
            <a:r>
              <a:rPr lang="fa-IR" sz="2800" dirty="0" smtClean="0">
                <a:solidFill>
                  <a:srgbClr val="FF0000"/>
                </a:solidFill>
                <a:cs typeface="Tahoma" pitchFamily="34" charset="0"/>
              </a:rPr>
              <a:t>موجب حرج مادر </a:t>
            </a:r>
            <a:r>
              <a:rPr lang="fa-IR" sz="2800" dirty="0" smtClean="0">
                <a:cs typeface="Tahoma" pitchFamily="34" charset="0"/>
              </a:rPr>
              <a:t>پس از تولد جنین خواهد شد که به تایید سه تن از کارشناسان نیز رسیده است لذا مجوز سقط جنین </a:t>
            </a:r>
            <a:r>
              <a:rPr lang="fa-IR" sz="2800" b="1" dirty="0" smtClean="0">
                <a:cs typeface="Tahoma" pitchFamily="34" charset="0"/>
              </a:rPr>
              <a:t>تا قبل از پایان4ماهگی(19 هفته از </a:t>
            </a:r>
            <a:r>
              <a:rPr lang="en-US" sz="2800" b="1" dirty="0" smtClean="0">
                <a:cs typeface="Tahoma" pitchFamily="34" charset="0"/>
              </a:rPr>
              <a:t>LMP</a:t>
            </a:r>
            <a:r>
              <a:rPr lang="fa-IR" sz="2800" b="1" dirty="0" smtClean="0">
                <a:cs typeface="Tahoma" pitchFamily="34" charset="0"/>
              </a:rPr>
              <a:t> )، در یک مرکز مجهز پزشکی، توسط </a:t>
            </a:r>
            <a:r>
              <a:rPr lang="fa-IR" b="1" dirty="0" smtClean="0">
                <a:cs typeface="Tahoma" pitchFamily="34" charset="0"/>
              </a:rPr>
              <a:t>متخصص زنان زایمان</a:t>
            </a:r>
            <a:r>
              <a:rPr lang="fa-IR" dirty="0" smtClean="0">
                <a:cs typeface="Tahoma" pitchFamily="34" charset="0"/>
              </a:rPr>
              <a:t>، صادر می گردد.</a:t>
            </a:r>
            <a:endParaRPr lang="fa-IR" dirty="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سقط از نظر قانونی به 4 گروه تقسیم  </a:t>
            </a:r>
            <a:br>
              <a:rPr lang="fa-IR" dirty="0" smtClean="0"/>
            </a:br>
            <a:r>
              <a:rPr lang="fa-IR" dirty="0" smtClean="0"/>
              <a:t>می شود:</a:t>
            </a:r>
            <a:endParaRPr lang="en-US" dirty="0"/>
          </a:p>
        </p:txBody>
      </p:sp>
      <p:sp>
        <p:nvSpPr>
          <p:cNvPr id="3" name="Content Placeholder 2"/>
          <p:cNvSpPr>
            <a:spLocks noGrp="1"/>
          </p:cNvSpPr>
          <p:nvPr>
            <p:ph idx="1"/>
          </p:nvPr>
        </p:nvSpPr>
        <p:spPr/>
        <p:txBody>
          <a:bodyPr/>
          <a:lstStyle/>
          <a:p>
            <a:pPr algn="r" rtl="1"/>
            <a:r>
              <a:rPr lang="en-US" dirty="0" err="1" smtClean="0"/>
              <a:t>Theraputic</a:t>
            </a:r>
            <a:r>
              <a:rPr lang="en-US" dirty="0" smtClean="0"/>
              <a:t> abortion</a:t>
            </a:r>
          </a:p>
          <a:p>
            <a:pPr algn="r" rtl="1"/>
            <a:endParaRPr lang="en-US" dirty="0" smtClean="0"/>
          </a:p>
          <a:p>
            <a:pPr algn="r" rtl="1"/>
            <a:r>
              <a:rPr lang="en-US" dirty="0" err="1" smtClean="0"/>
              <a:t>Trumatic</a:t>
            </a:r>
            <a:r>
              <a:rPr lang="en-US" dirty="0" smtClean="0"/>
              <a:t> abortion</a:t>
            </a:r>
          </a:p>
          <a:p>
            <a:pPr algn="r" rtl="1"/>
            <a:endParaRPr lang="en-US" dirty="0" smtClean="0"/>
          </a:p>
          <a:p>
            <a:pPr algn="r" rtl="1"/>
            <a:r>
              <a:rPr lang="en-US" dirty="0" err="1" smtClean="0"/>
              <a:t>Spontaneuse</a:t>
            </a:r>
            <a:r>
              <a:rPr lang="en-US" dirty="0" smtClean="0"/>
              <a:t> abortion</a:t>
            </a:r>
          </a:p>
          <a:p>
            <a:pPr algn="r" rtl="1"/>
            <a:endParaRPr lang="en-US" dirty="0" smtClean="0"/>
          </a:p>
          <a:p>
            <a:pPr algn="r" rtl="1"/>
            <a:r>
              <a:rPr lang="en-US" dirty="0" smtClean="0"/>
              <a:t>Criminal abortion</a:t>
            </a:r>
          </a:p>
          <a:p>
            <a:pPr algn="r" rtl="1">
              <a:buNone/>
            </a:pPr>
            <a:endParaRPr lang="en-US" dirty="0"/>
          </a:p>
        </p:txBody>
      </p:sp>
    </p:spTree>
  </p:cSld>
  <p:clrMapOvr>
    <a:masterClrMapping/>
  </p:clrMapOvr>
  <p:transition>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3244334"/>
            <a:ext cx="7143800" cy="923330"/>
          </a:xfrm>
          <a:prstGeom prst="rect">
            <a:avLst/>
          </a:prstGeom>
        </p:spPr>
        <p:txBody>
          <a:bodyPr wrap="square">
            <a:spAutoFit/>
          </a:bodyPr>
          <a:lstStyle/>
          <a:p>
            <a:r>
              <a:rPr lang="fa-IR" sz="5400" dirty="0" smtClean="0">
                <a:solidFill>
                  <a:srgbClr val="FF0000"/>
                </a:solidFill>
              </a:rPr>
              <a:t> مجازات سقط غیر قانونی </a:t>
            </a: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52400"/>
            <a:ext cx="6870700" cy="1260475"/>
          </a:xfrm>
        </p:spPr>
        <p:txBody>
          <a:bodyPr/>
          <a:lstStyle/>
          <a:p>
            <a:pPr algn="r" rtl="1" eaLnBrk="1" hangingPunct="1"/>
            <a:r>
              <a:rPr lang="fa-IR" b="1" smtClean="0">
                <a:solidFill>
                  <a:srgbClr val="4536B0"/>
                </a:solidFill>
                <a:latin typeface="Arial" charset="0"/>
              </a:rPr>
              <a:t>قانون مجازات اسلامی</a:t>
            </a:r>
            <a:endParaRPr lang="en-US" b="1" smtClean="0">
              <a:solidFill>
                <a:srgbClr val="4536B0"/>
              </a:solidFill>
              <a:latin typeface="Arial" charset="0"/>
            </a:endParaRPr>
          </a:p>
        </p:txBody>
      </p:sp>
      <p:sp>
        <p:nvSpPr>
          <p:cNvPr id="73731" name="Rectangle 3"/>
          <p:cNvSpPr>
            <a:spLocks noGrp="1" noChangeArrowheads="1"/>
          </p:cNvSpPr>
          <p:nvPr>
            <p:ph idx="1"/>
          </p:nvPr>
        </p:nvSpPr>
        <p:spPr>
          <a:xfrm>
            <a:off x="827088" y="2276475"/>
            <a:ext cx="6840537" cy="4248150"/>
          </a:xfrm>
        </p:spPr>
        <p:txBody>
          <a:bodyPr/>
          <a:lstStyle/>
          <a:p>
            <a:pPr marL="609600" indent="-609600" algn="r" rtl="1" eaLnBrk="1" hangingPunct="1">
              <a:buFontTx/>
              <a:buNone/>
            </a:pPr>
            <a:r>
              <a:rPr lang="fa-IR" smtClean="0">
                <a:latin typeface="Arial" charset="0"/>
              </a:rPr>
              <a:t>ماده 622 – هرکس عالماً عامداً به واسطه ضرب یا اذیت وآزار زن حامله ، موجب سقط جنین وی شود علاوه بر پرداخت دیه یا قصاص حسب مورد به حبس از یک تا سه سال محکوم خواهد شد</a:t>
            </a:r>
            <a:endParaRPr lang="en-US" b="1" smtClean="0">
              <a:latin typeface="Arial" charset="0"/>
            </a:endParaRPr>
          </a:p>
          <a:p>
            <a:pPr marL="609600" indent="-609600" algn="r" rtl="1" eaLnBrk="1" hangingPunct="1">
              <a:buFontTx/>
              <a:buNone/>
            </a:pPr>
            <a:endParaRPr lang="en-US" smtClean="0">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linds(horizontal)">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12" dur="5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685800" y="285729"/>
            <a:ext cx="7342188" cy="6572272"/>
          </a:xfrm>
        </p:spPr>
        <p:txBody>
          <a:bodyPr/>
          <a:lstStyle/>
          <a:p>
            <a:pPr algn="r" rtl="1">
              <a:buNone/>
            </a:pPr>
            <a:r>
              <a:rPr lang="fa-IR" dirty="0" smtClean="0"/>
              <a:t> :ماده623:</a:t>
            </a:r>
          </a:p>
          <a:p>
            <a:pPr>
              <a:buNone/>
            </a:pPr>
            <a:r>
              <a:rPr lang="fa-IR" dirty="0" smtClean="0"/>
              <a:t>هر کس به واسطه دادن ادویه یا وسایل دیگر موجب </a:t>
            </a:r>
          </a:p>
          <a:p>
            <a:pPr>
              <a:buNone/>
            </a:pPr>
            <a:r>
              <a:rPr lang="fa-IR" dirty="0" smtClean="0"/>
              <a:t>سقط جنین زن گردد به </a:t>
            </a:r>
            <a:r>
              <a:rPr lang="fa-IR" sz="4800" dirty="0" smtClean="0">
                <a:solidFill>
                  <a:srgbClr val="C00000"/>
                </a:solidFill>
              </a:rPr>
              <a:t>شش ماه تا یک سال</a:t>
            </a:r>
            <a:endParaRPr lang="en-US" sz="4800" dirty="0" smtClean="0">
              <a:solidFill>
                <a:srgbClr val="C00000"/>
              </a:solidFill>
            </a:endParaRPr>
          </a:p>
          <a:p>
            <a:pPr>
              <a:buNone/>
            </a:pPr>
            <a:r>
              <a:rPr lang="fa-IR" dirty="0" smtClean="0"/>
              <a:t>حبس محکوم می شود</a:t>
            </a:r>
            <a:r>
              <a:rPr lang="fa-IR" dirty="0" smtClean="0">
                <a:solidFill>
                  <a:srgbClr val="FF0000"/>
                </a:solidFill>
              </a:rPr>
              <a:t> </a:t>
            </a:r>
            <a:r>
              <a:rPr lang="fa-IR" dirty="0" smtClean="0"/>
              <a:t>واگر عالما و عامدا زن حامله ای را دلالت به استعمال ادویه یا وسایل دیگری نمایدکه جنین وی سقط گرددبه حبس از</a:t>
            </a:r>
            <a:r>
              <a:rPr lang="fa-IR" sz="4800" dirty="0" smtClean="0">
                <a:solidFill>
                  <a:srgbClr val="C00000"/>
                </a:solidFill>
              </a:rPr>
              <a:t>سه ماه تا شش ماه </a:t>
            </a:r>
            <a:r>
              <a:rPr lang="fa-IR" dirty="0" smtClean="0"/>
              <a:t>محکوم خواهد شد مگر اینکه ثابت شود این اقدام برای حفظ حیات مادر باشد ودر هر مورد حکم به پرداخت دیه مطابق مقررات مربوطه  داده خواهد شد</a:t>
            </a:r>
            <a:endParaRPr lang="en-US" sz="4800" dirty="0" smtClean="0"/>
          </a:p>
          <a:p>
            <a:pPr algn="r" rtl="1" eaLnBrk="1" hangingPunct="1">
              <a:lnSpc>
                <a:spcPct val="90000"/>
              </a:lnSpc>
              <a:buFontTx/>
              <a:buNone/>
            </a:pPr>
            <a:endParaRPr lang="en-US" sz="2400" dirty="0" smtClean="0">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checkerboard(across)">
                                      <p:cBhvr>
                                        <p:cTn id="7" dur="500"/>
                                        <p:tgtEl>
                                          <p:spTgt spid="7475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animEffect transition="in" filter="checkerboard(across)">
                                      <p:cBhvr>
                                        <p:cTn id="11" dur="500"/>
                                        <p:tgtEl>
                                          <p:spTgt spid="74755">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Effect transition="in" filter="checkerboard(across)">
                                      <p:cBhvr>
                                        <p:cTn id="15" dur="500"/>
                                        <p:tgtEl>
                                          <p:spTgt spid="74755">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Effect transition="in" filter="checkerboard(across)">
                                      <p:cBhvr>
                                        <p:cTn id="19" dur="5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785786" y="1000108"/>
            <a:ext cx="7342188" cy="4360862"/>
          </a:xfrm>
        </p:spPr>
        <p:txBody>
          <a:bodyPr/>
          <a:lstStyle/>
          <a:p>
            <a:pPr algn="r" rtl="1" eaLnBrk="1" hangingPunct="1">
              <a:buFontTx/>
              <a:buNone/>
            </a:pPr>
            <a:r>
              <a:rPr lang="fa-IR" sz="4000" dirty="0" smtClean="0">
                <a:latin typeface="Arial" charset="0"/>
              </a:rPr>
              <a:t>ماده 624 – اگر طبیب یا ماما یا داروفروش و اشخاصی که به عنوان طبابت</a:t>
            </a:r>
            <a:r>
              <a:rPr lang="en-US" sz="4000" dirty="0" smtClean="0">
                <a:latin typeface="Arial" charset="0"/>
              </a:rPr>
              <a:t> </a:t>
            </a:r>
            <a:r>
              <a:rPr lang="fa-IR" sz="4000" dirty="0" smtClean="0">
                <a:latin typeface="Arial" charset="0"/>
              </a:rPr>
              <a:t>یا مامایی یا جراحی یا داروفروشی اقدام می کنند وسایل سقط جنین فراهم سازند و یا مباشرت به اسقاط جنین نمایند به حبس از </a:t>
            </a:r>
            <a:r>
              <a:rPr lang="fa-IR" sz="4000" dirty="0" smtClean="0">
                <a:solidFill>
                  <a:srgbClr val="FF0000"/>
                </a:solidFill>
                <a:latin typeface="Arial" charset="0"/>
              </a:rPr>
              <a:t>دو تا پنج سال </a:t>
            </a:r>
            <a:r>
              <a:rPr lang="fa-IR" sz="4000" dirty="0" smtClean="0">
                <a:latin typeface="Arial" charset="0"/>
              </a:rPr>
              <a:t>محکوم</a:t>
            </a:r>
            <a:r>
              <a:rPr lang="en-US" sz="4000" dirty="0" smtClean="0">
                <a:latin typeface="Arial" charset="0"/>
              </a:rPr>
              <a:t> </a:t>
            </a:r>
            <a:r>
              <a:rPr lang="fa-IR" sz="4000" dirty="0" smtClean="0">
                <a:latin typeface="Arial" charset="0"/>
              </a:rPr>
              <a:t>خواهند شد و حکم به پرداخت دیه مطابق مقررات مربوط صورت خواهد</a:t>
            </a:r>
            <a:r>
              <a:rPr lang="en-US" sz="4000" dirty="0" smtClean="0">
                <a:latin typeface="Arial" charset="0"/>
              </a:rPr>
              <a:t> </a:t>
            </a:r>
            <a:r>
              <a:rPr lang="fa-IR" sz="4000" dirty="0" smtClean="0">
                <a:latin typeface="Arial" charset="0"/>
              </a:rPr>
              <a:t>پذیرفت</a:t>
            </a:r>
            <a:endParaRPr lang="en-US" sz="4000" dirty="0" smtClean="0">
              <a:latin typeface="Arial" charset="0"/>
            </a:endParaRPr>
          </a:p>
          <a:p>
            <a:pPr algn="r" rtl="1" eaLnBrk="1" hangingPunct="1">
              <a:buFontTx/>
              <a:buNone/>
            </a:pPr>
            <a:endParaRPr lang="en-US" sz="4000" dirty="0" smtClean="0">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checkerboard(across)">
                                      <p:cBhvr>
                                        <p:cTn id="7"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ماده 718:                                       </a:t>
            </a:r>
            <a:endParaRPr lang="en-US" dirty="0"/>
          </a:p>
        </p:txBody>
      </p:sp>
      <p:sp>
        <p:nvSpPr>
          <p:cNvPr id="3" name="Content Placeholder 2"/>
          <p:cNvSpPr>
            <a:spLocks noGrp="1"/>
          </p:cNvSpPr>
          <p:nvPr>
            <p:ph idx="1"/>
          </p:nvPr>
        </p:nvSpPr>
        <p:spPr/>
        <p:txBody>
          <a:bodyPr/>
          <a:lstStyle/>
          <a:p>
            <a:r>
              <a:rPr lang="fa-IR" sz="5400" dirty="0" smtClean="0"/>
              <a:t>هر گاه زنی جنین خود را در هر مرحله ای که باشد به عمد شبه عمد یا خطا از بین ببرد دیه جنین  حسب مورد توسط مرتکب یا عاقله او پرداخت می شود                          </a:t>
            </a:r>
            <a:endParaRPr lang="en-US" sz="5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تبصره:                                     </a:t>
            </a:r>
            <a:endParaRPr lang="en-US" dirty="0"/>
          </a:p>
        </p:txBody>
      </p:sp>
      <p:sp>
        <p:nvSpPr>
          <p:cNvPr id="3" name="Content Placeholder 2"/>
          <p:cNvSpPr>
            <a:spLocks noGrp="1"/>
          </p:cNvSpPr>
          <p:nvPr>
            <p:ph idx="1"/>
          </p:nvPr>
        </p:nvSpPr>
        <p:spPr/>
        <p:txBody>
          <a:bodyPr/>
          <a:lstStyle/>
          <a:p>
            <a:r>
              <a:rPr lang="fa-IR" dirty="0" smtClean="0"/>
              <a:t>هر گاه جنینی که بقا آن برای مادر خطر جانی دارد به منظور حفظ نفس مادر سقط شود دیه ثابت نمی شود</a:t>
            </a: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ماده718:                                    </a:t>
            </a:r>
            <a:endParaRPr lang="en-US" dirty="0"/>
          </a:p>
        </p:txBody>
      </p:sp>
      <p:sp>
        <p:nvSpPr>
          <p:cNvPr id="3" name="Content Placeholder 2"/>
          <p:cNvSpPr>
            <a:spLocks noGrp="1"/>
          </p:cNvSpPr>
          <p:nvPr>
            <p:ph idx="1"/>
          </p:nvPr>
        </p:nvSpPr>
        <p:spPr/>
        <p:txBody>
          <a:bodyPr/>
          <a:lstStyle/>
          <a:p>
            <a:r>
              <a:rPr lang="fa-IR" sz="4800" dirty="0" smtClean="0"/>
              <a:t>هر گاه چند جنین در یک رحم باشند </a:t>
            </a:r>
            <a:r>
              <a:rPr lang="fa-IR" sz="4400" dirty="0" smtClean="0"/>
              <a:t>سقط هر یک از آنها دیه جداگانه خواهد داشت</a:t>
            </a:r>
            <a:endParaRPr lang="en-US" sz="4400"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8229600" cy="5202255"/>
          </a:xfrm>
        </p:spPr>
        <p:txBody>
          <a:bodyPr/>
          <a:lstStyle/>
          <a:p>
            <a:r>
              <a:rPr lang="fa-IR" dirty="0" smtClean="0"/>
              <a:t>                 دیه سقط جنین به شرح ذیل است:</a:t>
            </a:r>
          </a:p>
          <a:p>
            <a:endParaRPr lang="fa-IR" dirty="0" smtClean="0"/>
          </a:p>
          <a:p>
            <a:r>
              <a:rPr lang="fa-IR" dirty="0" smtClean="0"/>
              <a:t>نطفه ای ( 2هفتگی )که در رحم مستقر شده است دو صدم دیه کامل  </a:t>
            </a:r>
          </a:p>
          <a:p>
            <a:r>
              <a:rPr lang="fa-IR" dirty="0" smtClean="0"/>
              <a:t>علقه(4هفتگی)  در آن جنین به صورت خون بسته در می آید چهار صدم دیه کامل </a:t>
            </a:r>
          </a:p>
          <a:p>
            <a:r>
              <a:rPr lang="fa-IR" dirty="0" smtClean="0"/>
              <a:t>مضغه (8هفتگی )در آن جنین به صورت توده گوشتی در می آید شش صدم دیه کامل </a:t>
            </a:r>
          </a:p>
          <a:p>
            <a:r>
              <a:rPr lang="fa-IR" dirty="0" smtClean="0"/>
              <a:t>عظام (12هفتگی)که در آن جنین به صورت استخوان در آمده لکن هنوز گوشت روییده نشده است یک دهم دیه کامل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جنینی که گوشت و استخوان بندی آن تمام شده ولی روح در آن دمیده نشده است یک دهم دیه کامل (16 هفتگی )</a:t>
            </a:r>
          </a:p>
          <a:p>
            <a:endParaRPr lang="fa-IR" dirty="0" smtClean="0"/>
          </a:p>
          <a:p>
            <a:r>
              <a:rPr lang="fa-IR" dirty="0" smtClean="0"/>
              <a:t>دیه جنینی که روح در آن دمیده شده است اگر پسر باشد دیه کامل و اگر دختر باشد نصف آن و اگر متشبه باشد سه چهارم دیه کامل </a:t>
            </a:r>
            <a:endParaRPr lang="en-US" dirty="0" smtClean="0"/>
          </a:p>
          <a:p>
            <a:r>
              <a:rPr lang="fa-IR" smtClean="0"/>
              <a:t> </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endParaRPr lang="en-US" smtClean="0"/>
          </a:p>
        </p:txBody>
      </p:sp>
      <p:sp>
        <p:nvSpPr>
          <p:cNvPr id="161795" name="Rectangle 3"/>
          <p:cNvSpPr>
            <a:spLocks noGrp="1" noChangeArrowheads="1"/>
          </p:cNvSpPr>
          <p:nvPr>
            <p:ph idx="1"/>
          </p:nvPr>
        </p:nvSpPr>
        <p:spPr/>
        <p:txBody>
          <a:bodyPr/>
          <a:lstStyle/>
          <a:p>
            <a:pPr marL="609600" indent="-609600" algn="r" rtl="1" eaLnBrk="1" hangingPunct="1">
              <a:buFont typeface="Wingdings" pitchFamily="2" charset="2"/>
              <a:buNone/>
              <a:defRPr/>
            </a:pPr>
            <a:r>
              <a:rPr lang="en-US" smtClean="0"/>
              <a:t> </a:t>
            </a:r>
          </a:p>
          <a:p>
            <a:pPr marL="609600" indent="-609600" algn="r" rtl="1" eaLnBrk="1" hangingPunct="1">
              <a:buFont typeface="Wingdings" pitchFamily="2" charset="2"/>
              <a:buNone/>
              <a:defRPr/>
            </a:pPr>
            <a:r>
              <a:rPr lang="en-US" smtClean="0"/>
              <a:t> </a:t>
            </a:r>
            <a:r>
              <a:rPr lang="fa-IR" smtClean="0"/>
              <a:t>6.</a:t>
            </a:r>
            <a:r>
              <a:rPr lang="en-US" smtClean="0"/>
              <a:t> </a:t>
            </a:r>
            <a:r>
              <a:rPr lang="fa-IR" smtClean="0"/>
              <a:t> ديه </a:t>
            </a:r>
            <a:r>
              <a:rPr lang="fa-IR" smtClean="0">
                <a:solidFill>
                  <a:schemeClr val="tx2"/>
                </a:solidFill>
              </a:rPr>
              <a:t>جنين كه روح در آن پيدا شده:</a:t>
            </a:r>
          </a:p>
          <a:p>
            <a:pPr marL="609600" indent="-609600" algn="r" rtl="1" eaLnBrk="1" hangingPunct="1">
              <a:buFont typeface="Wingdings" pitchFamily="2" charset="2"/>
              <a:buNone/>
              <a:defRPr/>
            </a:pPr>
            <a:r>
              <a:rPr lang="fa-IR" smtClean="0"/>
              <a:t>          اگر</a:t>
            </a:r>
            <a:r>
              <a:rPr lang="fa-IR" smtClean="0">
                <a:solidFill>
                  <a:srgbClr val="00FFFF"/>
                </a:solidFill>
              </a:rPr>
              <a:t> پسر</a:t>
            </a:r>
            <a:r>
              <a:rPr lang="fa-IR" smtClean="0"/>
              <a:t> باشد ......................    </a:t>
            </a:r>
            <a:r>
              <a:rPr lang="fa-IR" smtClean="0">
                <a:solidFill>
                  <a:srgbClr val="00FFFF"/>
                </a:solidFill>
              </a:rPr>
              <a:t>1000</a:t>
            </a:r>
            <a:r>
              <a:rPr lang="fa-IR" smtClean="0"/>
              <a:t> دينار</a:t>
            </a:r>
          </a:p>
          <a:p>
            <a:pPr marL="609600" indent="-609600" algn="r" rtl="1" eaLnBrk="1" hangingPunct="1">
              <a:buFont typeface="Wingdings" pitchFamily="2" charset="2"/>
              <a:buNone/>
              <a:defRPr/>
            </a:pPr>
            <a:r>
              <a:rPr lang="fa-IR" smtClean="0"/>
              <a:t>          اگر </a:t>
            </a:r>
            <a:r>
              <a:rPr lang="fa-IR" smtClean="0">
                <a:solidFill>
                  <a:srgbClr val="00FFFF"/>
                </a:solidFill>
              </a:rPr>
              <a:t>دختر</a:t>
            </a:r>
            <a:r>
              <a:rPr lang="fa-IR" smtClean="0"/>
              <a:t> باشد .....................    </a:t>
            </a:r>
            <a:r>
              <a:rPr lang="fa-IR" smtClean="0">
                <a:solidFill>
                  <a:srgbClr val="00FFFF"/>
                </a:solidFill>
              </a:rPr>
              <a:t>500</a:t>
            </a:r>
            <a:r>
              <a:rPr lang="fa-IR" smtClean="0"/>
              <a:t>   دينار</a:t>
            </a:r>
          </a:p>
          <a:p>
            <a:pPr marL="609600" indent="-609600" algn="r" rtl="1" eaLnBrk="1" hangingPunct="1">
              <a:buFont typeface="Wingdings" pitchFamily="2" charset="2"/>
              <a:buNone/>
              <a:defRPr/>
            </a:pPr>
            <a:r>
              <a:rPr lang="fa-IR" smtClean="0"/>
              <a:t>          اگر </a:t>
            </a:r>
            <a:r>
              <a:rPr lang="fa-IR" smtClean="0">
                <a:solidFill>
                  <a:srgbClr val="00FFFF"/>
                </a:solidFill>
              </a:rPr>
              <a:t>مشتبه</a:t>
            </a:r>
            <a:r>
              <a:rPr lang="fa-IR" smtClean="0"/>
              <a:t> باشد ....................    </a:t>
            </a:r>
            <a:r>
              <a:rPr lang="fa-IR" smtClean="0">
                <a:solidFill>
                  <a:srgbClr val="00FFFF"/>
                </a:solidFill>
              </a:rPr>
              <a:t>750</a:t>
            </a:r>
            <a:r>
              <a:rPr lang="fa-IR" smtClean="0"/>
              <a:t>   دينار</a:t>
            </a: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Trumatic</a:t>
            </a:r>
            <a:r>
              <a:rPr lang="en-US" dirty="0" smtClean="0"/>
              <a:t> abortion:</a:t>
            </a:r>
            <a:endParaRPr lang="en-US" dirty="0"/>
          </a:p>
        </p:txBody>
      </p:sp>
      <p:sp>
        <p:nvSpPr>
          <p:cNvPr id="3" name="Content Placeholder 2"/>
          <p:cNvSpPr>
            <a:spLocks noGrp="1"/>
          </p:cNvSpPr>
          <p:nvPr>
            <p:ph idx="1"/>
          </p:nvPr>
        </p:nvSpPr>
        <p:spPr/>
        <p:txBody>
          <a:bodyPr/>
          <a:lstStyle/>
          <a:p>
            <a:pPr algn="r" rtl="1">
              <a:buNone/>
            </a:pPr>
            <a:r>
              <a:rPr lang="fa-IR" dirty="0" smtClean="0"/>
              <a:t>اصابت و تروما به زن باردار منجر به سقط جنین گردد</a:t>
            </a:r>
          </a:p>
          <a:p>
            <a:pPr algn="r" rtl="1">
              <a:buNone/>
            </a:pPr>
            <a:r>
              <a:rPr lang="fa-IR" dirty="0" smtClean="0"/>
              <a:t>شرایط:</a:t>
            </a:r>
          </a:p>
          <a:p>
            <a:pPr algn="r" rtl="1">
              <a:buNone/>
            </a:pPr>
            <a:r>
              <a:rPr lang="fa-IR" dirty="0" smtClean="0"/>
              <a:t>1- تروما مستقیم و شدید و بیشتر نواحی شکم و لگن درگیر باشد</a:t>
            </a:r>
          </a:p>
          <a:p>
            <a:pPr algn="r" rtl="1">
              <a:buNone/>
            </a:pPr>
            <a:r>
              <a:rPr lang="fa-IR" dirty="0" smtClean="0"/>
              <a:t>2-علایم تهدید به سقط بلافاصله بعد از تروما ظاهر گردد</a:t>
            </a:r>
          </a:p>
          <a:p>
            <a:pPr algn="r" rtl="1">
              <a:buNone/>
            </a:pPr>
            <a:endParaRPr lang="fa-IR" dirty="0" smtClean="0"/>
          </a:p>
          <a:p>
            <a:pPr algn="r" rtl="1">
              <a:buNone/>
            </a:pPr>
            <a:r>
              <a:rPr lang="fa-IR" dirty="0" smtClean="0"/>
              <a:t>3- در فاصله اندکی پس از بروز علائم تهدید به سقط شود</a:t>
            </a:r>
            <a:endParaRPr lang="en-US" dirty="0"/>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24-week abortion"/>
          <p:cNvPicPr>
            <a:picLocks noChangeAspect="1" noChangeArrowheads="1"/>
          </p:cNvPicPr>
          <p:nvPr/>
        </p:nvPicPr>
        <p:blipFill>
          <a:blip r:embed="rId2"/>
          <a:srcRect/>
          <a:stretch>
            <a:fillRect/>
          </a:stretch>
        </p:blipFill>
        <p:spPr bwMode="auto">
          <a:xfrm>
            <a:off x="2343150" y="95250"/>
            <a:ext cx="4457700" cy="6667500"/>
          </a:xfrm>
          <a:prstGeom prst="rect">
            <a:avLst/>
          </a:prstGeom>
          <a:noFill/>
          <a:ln w="9525">
            <a:noFill/>
            <a:miter lim="800000"/>
            <a:headEnd/>
            <a:tailEnd/>
          </a:ln>
        </p:spPr>
      </p:pic>
      <p:sp>
        <p:nvSpPr>
          <p:cNvPr id="71683" name="Rectangle 5"/>
          <p:cNvSpPr>
            <a:spLocks noChangeArrowheads="1"/>
          </p:cNvSpPr>
          <p:nvPr/>
        </p:nvSpPr>
        <p:spPr bwMode="auto">
          <a:xfrm>
            <a:off x="4932363" y="5876925"/>
            <a:ext cx="1728787" cy="792163"/>
          </a:xfrm>
          <a:prstGeom prst="rect">
            <a:avLst/>
          </a:prstGeom>
          <a:noFill/>
          <a:ln w="9525">
            <a:noFill/>
            <a:miter lim="800000"/>
            <a:headEnd/>
            <a:tailEnd/>
          </a:ln>
        </p:spPr>
        <p:txBody>
          <a:bodyPr wrap="none" anchor="ctr"/>
          <a:lstStyle/>
          <a:p>
            <a:pPr algn="ctr"/>
            <a:r>
              <a:rPr lang="en-US"/>
              <a:t>24weeks abortion</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endParaRPr lang="en-US" smtClean="0"/>
          </a:p>
        </p:txBody>
      </p:sp>
      <p:sp>
        <p:nvSpPr>
          <p:cNvPr id="179203" name="Rectangle 3"/>
          <p:cNvSpPr>
            <a:spLocks noGrp="1" noChangeArrowheads="1"/>
          </p:cNvSpPr>
          <p:nvPr>
            <p:ph idx="1"/>
          </p:nvPr>
        </p:nvSpPr>
        <p:spPr/>
        <p:txBody>
          <a:bodyPr/>
          <a:lstStyle/>
          <a:p>
            <a:pPr eaLnBrk="1" hangingPunct="1">
              <a:defRPr/>
            </a:pPr>
            <a:endParaRPr lang="en-US" smtClean="0"/>
          </a:p>
        </p:txBody>
      </p:sp>
      <p:pic>
        <p:nvPicPr>
          <p:cNvPr id="179204" name="Picture 4" descr="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p:cTn id="7" dur="1000" fill="hold"/>
                                        <p:tgtEl>
                                          <p:spTgt spid="179204"/>
                                        </p:tgtEl>
                                        <p:attrNameLst>
                                          <p:attrName>ppt_x</p:attrName>
                                        </p:attrNameLst>
                                      </p:cBhvr>
                                      <p:tavLst>
                                        <p:tav tm="0">
                                          <p:val>
                                            <p:strVal val="#ppt_x-.2"/>
                                          </p:val>
                                        </p:tav>
                                        <p:tav tm="100000">
                                          <p:val>
                                            <p:strVal val="#ppt_x"/>
                                          </p:val>
                                        </p:tav>
                                      </p:tavLst>
                                    </p:anim>
                                    <p:anim calcmode="lin" valueType="num">
                                      <p:cBhvr>
                                        <p:cTn id="8" dur="1000" fill="hold"/>
                                        <p:tgtEl>
                                          <p:spTgt spid="1792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نکته:</a:t>
            </a:r>
            <a:endParaRPr lang="en-US" dirty="0"/>
          </a:p>
        </p:txBody>
      </p:sp>
      <p:sp>
        <p:nvSpPr>
          <p:cNvPr id="3" name="Content Placeholder 2"/>
          <p:cNvSpPr>
            <a:spLocks noGrp="1"/>
          </p:cNvSpPr>
          <p:nvPr>
            <p:ph idx="1"/>
          </p:nvPr>
        </p:nvSpPr>
        <p:spPr/>
        <p:txBody>
          <a:bodyPr/>
          <a:lstStyle/>
          <a:p>
            <a:pPr algn="r" rtl="1"/>
            <a:r>
              <a:rPr lang="fa-IR" sz="4400" dirty="0" smtClean="0"/>
              <a:t>اگر ضارب غیر عمدمنجر به سقط جنین گردد علاوه بر دیه صدمات وارده به مادر باید دیه جنین را مطابق با سن بارداری پرداخت نماید</a:t>
            </a:r>
          </a:p>
          <a:p>
            <a:pPr algn="r" rtl="1"/>
            <a:r>
              <a:rPr lang="fa-IR" sz="4400" dirty="0" smtClean="0"/>
              <a:t>لذا اعلام دقیق سن بارداری بسیار حایز اهمیت است</a:t>
            </a:r>
            <a:endParaRPr lang="en-US" sz="4400" dirty="0"/>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Spontaneus</a:t>
            </a:r>
            <a:r>
              <a:rPr lang="en-US" dirty="0" smtClean="0"/>
              <a:t> abortion:</a:t>
            </a:r>
            <a:endParaRPr lang="en-US" dirty="0"/>
          </a:p>
        </p:txBody>
      </p:sp>
      <p:sp>
        <p:nvSpPr>
          <p:cNvPr id="3" name="Content Placeholder 2"/>
          <p:cNvSpPr>
            <a:spLocks noGrp="1"/>
          </p:cNvSpPr>
          <p:nvPr>
            <p:ph idx="1"/>
          </p:nvPr>
        </p:nvSpPr>
        <p:spPr/>
        <p:txBody>
          <a:bodyPr/>
          <a:lstStyle/>
          <a:p>
            <a:pPr algn="l">
              <a:buNone/>
            </a:pPr>
            <a:r>
              <a:rPr lang="en-US" sz="6600" dirty="0" smtClean="0"/>
              <a:t>Etiology</a:t>
            </a:r>
          </a:p>
          <a:p>
            <a:pPr algn="l">
              <a:buNone/>
            </a:pPr>
            <a:r>
              <a:rPr lang="en-US" sz="6000" dirty="0" smtClean="0"/>
              <a:t>Type: </a:t>
            </a:r>
          </a:p>
          <a:p>
            <a:pPr algn="l">
              <a:buNone/>
            </a:pPr>
            <a:r>
              <a:rPr lang="en-US" dirty="0" smtClean="0"/>
              <a:t>complete    </a:t>
            </a:r>
          </a:p>
          <a:p>
            <a:pPr algn="l">
              <a:buNone/>
            </a:pPr>
            <a:r>
              <a:rPr lang="en-US" dirty="0" smtClean="0"/>
              <a:t> incomplete   </a:t>
            </a:r>
          </a:p>
          <a:p>
            <a:pPr algn="l">
              <a:buNone/>
            </a:pPr>
            <a:r>
              <a:rPr lang="en-US" dirty="0" err="1" smtClean="0"/>
              <a:t>missabortion</a:t>
            </a:r>
            <a:endParaRPr lang="en-US" dirty="0" smtClean="0"/>
          </a:p>
          <a:p>
            <a:pPr algn="l">
              <a:buNone/>
            </a:pPr>
            <a:r>
              <a:rPr lang="en-US" dirty="0" smtClean="0"/>
              <a:t> habitual</a:t>
            </a:r>
          </a:p>
          <a:p>
            <a:pPr algn="l">
              <a:buNone/>
            </a:pPr>
            <a:endParaRPr lang="en-US" dirty="0" smtClean="0"/>
          </a:p>
          <a:p>
            <a:pPr algn="l">
              <a:buNone/>
            </a:pPr>
            <a:endParaRPr lang="en-US" dirty="0" smtClean="0"/>
          </a:p>
          <a:p>
            <a:pPr algn="l">
              <a:buNone/>
            </a:pPr>
            <a:r>
              <a:rPr lang="en-US" dirty="0" smtClean="0"/>
              <a:t>          </a:t>
            </a:r>
          </a:p>
          <a:p>
            <a:pPr algn="l"/>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1589</TotalTime>
  <Words>2597</Words>
  <Application>Microsoft Office PowerPoint</Application>
  <PresentationFormat>On-screen Show (4:3)</PresentationFormat>
  <Paragraphs>292</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Balance</vt:lpstr>
      <vt:lpstr>به نام یگانه خالق هستی </vt:lpstr>
      <vt:lpstr>سقط جنین قانونی</vt:lpstr>
      <vt:lpstr>مقدمه</vt:lpstr>
      <vt:lpstr>PowerPoint Presentation</vt:lpstr>
      <vt:lpstr>تعریف از نظر قانونی    : </vt:lpstr>
      <vt:lpstr>سقط از نظر قانونی به 4 گروه تقسیم   می شود:</vt:lpstr>
      <vt:lpstr>Trumatic abortion:</vt:lpstr>
      <vt:lpstr>نکته:</vt:lpstr>
      <vt:lpstr>Spontaneus abortion:</vt:lpstr>
      <vt:lpstr>Criminal abortion:</vt:lpstr>
      <vt:lpstr>Etiology:</vt:lpstr>
      <vt:lpstr>دراندومتر:instrumentationاثار</vt:lpstr>
      <vt:lpstr>پرفوریشن فوندوس رحم در اثر</vt:lpstr>
      <vt:lpstr>اندومتریت عفونی متعاقب سقط جنایی:</vt:lpstr>
      <vt:lpstr>رحم سپتیک در اثر استفاده از وسایل جهت سقط:</vt:lpstr>
      <vt:lpstr>نکات حایز اهمیت در معاینه خانم مشکوک به سقط جنین غیر قانونی:</vt:lpstr>
      <vt:lpstr>PowerPoint Presentation</vt:lpstr>
      <vt:lpstr>PowerPoint Presentation</vt:lpstr>
      <vt:lpstr>PowerPoint Presentation</vt:lpstr>
      <vt:lpstr>وظایف اخلاقی و قانونی پزشک در قبال سقط های غیر قانونی:</vt:lpstr>
      <vt:lpstr>PowerPoint Presentation</vt:lpstr>
      <vt:lpstr>قانون سقط درمانی(مصوب 1384)</vt:lpstr>
      <vt:lpstr>دستورالعمل اجرایی قانون سقط جنین درمانی مصوب  10/03/1384  مجلس شورای اسلامی</vt:lpstr>
      <vt:lpstr>الف- تعریف عناوین مطرح در قانون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اندیکاسیون های جنينى </vt:lpstr>
      <vt:lpstr>PowerPoint Presentation</vt:lpstr>
      <vt:lpstr>PowerPoint Presentation</vt:lpstr>
      <vt:lpstr>PowerPoint Presentation</vt:lpstr>
      <vt:lpstr>PowerPoint Presentation</vt:lpstr>
      <vt:lpstr>گاستروشزی</vt:lpstr>
      <vt:lpstr>هيدروپس فتاليس</vt:lpstr>
      <vt:lpstr>انديكاسيون هاى مادری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قانون مجازات اسلامی</vt:lpstr>
      <vt:lpstr>PowerPoint Presentation</vt:lpstr>
      <vt:lpstr>PowerPoint Presentation</vt:lpstr>
      <vt:lpstr>ماده 718:                                       </vt:lpstr>
      <vt:lpstr>تبصره:                                     </vt:lpstr>
      <vt:lpstr>ماده718: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معاینه قربانیان تجاوز</dc:title>
  <dc:creator>nejatnik</dc:creator>
  <cp:lastModifiedBy>borna</cp:lastModifiedBy>
  <cp:revision>128</cp:revision>
  <dcterms:created xsi:type="dcterms:W3CDTF">2006-05-12T09:53:46Z</dcterms:created>
  <dcterms:modified xsi:type="dcterms:W3CDTF">2015-01-02T08:50:26Z</dcterms:modified>
</cp:coreProperties>
</file>